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3"/>
    <p:sldId id="317" r:id="rId4"/>
    <p:sldId id="350" r:id="rId5"/>
    <p:sldId id="351" r:id="rId6"/>
    <p:sldId id="279" r:id="rId7"/>
    <p:sldId id="280" r:id="rId8"/>
    <p:sldId id="286" r:id="rId9"/>
    <p:sldId id="257" r:id="rId10"/>
    <p:sldId id="262" r:id="rId11"/>
    <p:sldId id="263" r:id="rId12"/>
    <p:sldId id="342" r:id="rId13"/>
    <p:sldId id="282" r:id="rId14"/>
    <p:sldId id="283" r:id="rId15"/>
    <p:sldId id="284" r:id="rId16"/>
    <p:sldId id="285" r:id="rId17"/>
    <p:sldId id="353" r:id="rId18"/>
    <p:sldId id="371" r:id="rId19"/>
    <p:sldId id="352" r:id="rId20"/>
    <p:sldId id="368" r:id="rId21"/>
    <p:sldId id="369" r:id="rId22"/>
    <p:sldId id="370" r:id="rId23"/>
    <p:sldId id="372" r:id="rId24"/>
    <p:sldId id="373" r:id="rId2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1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876" y="-108"/>
      </p:cViewPr>
      <p:guideLst>
        <p:guide orient="horz" pos="2126"/>
        <p:guide pos="379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7" Type="http://schemas.openxmlformats.org/officeDocument/2006/relationships/image" Target="../media/image13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ea typeface="汉仪晓波花月圆W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ea typeface="汉仪晓波花月圆W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ea typeface="汉仪晓波花月圆W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ea typeface="汉仪晓波花月圆W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汉仪晓波花月圆W" panose="00020600040101010101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汉仪晓波花月圆W" panose="00020600040101010101" charset="-122"/>
              </a:defRPr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汉仪晓波花月圆W" panose="00020600040101010101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汉仪晓波花月圆W" panose="00020600040101010101" charset="-122"/>
              </a:defRPr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汉仪晓波花月圆W" panose="00020600040101010101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汉仪晓波花月圆W" panose="00020600040101010101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汉仪晓波花月圆W" panose="00020600040101010101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汉仪晓波花月圆W" panose="00020600040101010101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汉仪晓波花月圆W" panose="00020600040101010101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295467" y="1700758"/>
            <a:ext cx="9697077" cy="4392538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汉仪晓波花月圆W" panose="00020600040101010101" charset="-122"/>
              </a:defRPr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汉仪晓波花月圆W" panose="00020600040101010101" charset="-122"/>
              </a:defRPr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汉仪晓波花月圆W" panose="00020600040101010101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noFill/>
          <a:ln w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汉仪晓波花月圆W" panose="00020600040101010101" charset="-122"/>
            </a:endParaRPr>
          </a:p>
        </p:txBody>
      </p:sp>
      <p:sp>
        <p:nvSpPr>
          <p:cNvPr id="3" name="五边形 2"/>
          <p:cNvSpPr/>
          <p:nvPr userDrawn="1"/>
        </p:nvSpPr>
        <p:spPr>
          <a:xfrm>
            <a:off x="0" y="369570"/>
            <a:ext cx="862330" cy="504190"/>
          </a:xfrm>
          <a:prstGeom prst="homePlate">
            <a:avLst/>
          </a:prstGeom>
          <a:solidFill>
            <a:srgbClr val="1A7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汉仪晓波花月圆W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汉仪晓波花月圆W" panose="00020600040101010101" charset="-122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汉仪晓波花月圆W" panose="00020600040101010101" charset="-122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汉仪晓波花月圆W" panose="00020600040101010101" charset="-122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汉仪晓波花月圆W" panose="00020600040101010101" charset="-122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汉仪晓波花月圆W" panose="00020600040101010101" charset="-122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汉仪晓波花月圆W" panose="00020600040101010101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14.png"/><Relationship Id="rId14" Type="http://schemas.openxmlformats.org/officeDocument/2006/relationships/image" Target="../media/image13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H:\图片素材\85f785255e794d8486469ad705f841f2_看图王.jpg85f785255e794d8486469ad705f841f2_看图王"/>
          <p:cNvPicPr>
            <a:picLocks noChangeAspect="1"/>
          </p:cNvPicPr>
          <p:nvPr/>
        </p:nvPicPr>
        <p:blipFill>
          <a:blip r:embed="rId1"/>
          <a:srcRect t="-305" b="11127"/>
          <a:stretch>
            <a:fillRect/>
          </a:stretch>
        </p:blipFill>
        <p:spPr>
          <a:xfrm>
            <a:off x="398780" y="336550"/>
            <a:ext cx="11301730" cy="60756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323340"/>
            <a:ext cx="12085320" cy="4097020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grpSp>
        <p:nvGrpSpPr>
          <p:cNvPr id="17" name="组合 16"/>
          <p:cNvGrpSpPr/>
          <p:nvPr/>
        </p:nvGrpSpPr>
        <p:grpSpPr>
          <a:xfrm>
            <a:off x="1163320" y="2089785"/>
            <a:ext cx="9857105" cy="2339340"/>
            <a:chOff x="7369" y="6172"/>
            <a:chExt cx="2842" cy="2851"/>
          </a:xfrm>
          <a:solidFill>
            <a:srgbClr val="1A7FC6"/>
          </a:solidFill>
        </p:grpSpPr>
        <p:sp>
          <p:nvSpPr>
            <p:cNvPr id="12" name="矩形 11"/>
            <p:cNvSpPr/>
            <p:nvPr/>
          </p:nvSpPr>
          <p:spPr>
            <a:xfrm>
              <a:off x="7376" y="6172"/>
              <a:ext cx="2835" cy="2835"/>
            </a:xfrm>
            <a:prstGeom prst="rect">
              <a:avLst/>
            </a:prstGeom>
            <a:grpFill/>
            <a:ln>
              <a:noFill/>
            </a:ln>
            <a:effectLst>
              <a:outerShdw blurRad="254000" dist="63500" dir="2700000" algn="tl" rotWithShape="0">
                <a:srgbClr val="002060">
                  <a:alpha val="10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369" y="6188"/>
              <a:ext cx="2842" cy="2835"/>
            </a:xfrm>
            <a:prstGeom prst="rect">
              <a:avLst/>
            </a:prstGeom>
            <a:grpFill/>
            <a:ln>
              <a:noFill/>
            </a:ln>
            <a:effectLst>
              <a:outerShdw blurRad="254000" dist="50800" dir="13500000" algn="br" rotWithShape="0">
                <a:schemeClr val="bg1">
                  <a:alpha val="10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97" name="Rectangle 2"/>
          <p:cNvSpPr>
            <a:spLocks noGrp="1" noRot="1"/>
          </p:cNvSpPr>
          <p:nvPr/>
        </p:nvSpPr>
        <p:spPr>
          <a:xfrm>
            <a:off x="1334135" y="2089785"/>
            <a:ext cx="9539605" cy="226314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zh-CN" altLang="en-US" sz="6000">
                <a:solidFill>
                  <a:schemeClr val="bg1"/>
                </a:solidFill>
                <a:latin typeface="汉仪雪君体繁" panose="02010600000101010101" charset="-122"/>
                <a:ea typeface="汉仪雪君体繁" panose="02010600000101010101" charset="-122"/>
                <a:cs typeface="汉仪雅酷黑W" panose="00020600040101010101" charset="-122"/>
              </a:rPr>
              <a:t>物理新高考</a:t>
            </a:r>
            <a:br>
              <a:rPr lang="en-US" altLang="zh-CN" sz="4800">
                <a:solidFill>
                  <a:schemeClr val="bg1"/>
                </a:solidFill>
                <a:latin typeface="汉仪雅酷黑W" panose="00020600040101010101" charset="-122"/>
                <a:ea typeface="汉仪雅酷黑W" panose="00020600040101010101" charset="-122"/>
                <a:cs typeface="汉仪雅酷黑W" panose="00020600040101010101" charset="-122"/>
              </a:rPr>
            </a:br>
            <a:r>
              <a:rPr lang="en-US" altLang="zh-CN" sz="4800">
                <a:solidFill>
                  <a:schemeClr val="bg1"/>
                </a:solidFill>
                <a:latin typeface="汉仪雪君体简" panose="02010600000101010101" charset="-122"/>
                <a:ea typeface="汉仪雪君体简" panose="02010600000101010101" charset="-122"/>
                <a:cs typeface="汉仪雪君体简" panose="02010600000101010101" charset="-122"/>
                <a:sym typeface="Arial" panose="020B0604020202020204" pitchFamily="34" charset="0"/>
              </a:rPr>
              <a:t>«</a:t>
            </a:r>
            <a:r>
              <a:rPr lang="zh-CN" altLang="en-US" sz="4800">
                <a:solidFill>
                  <a:schemeClr val="bg1"/>
                </a:solidFill>
                <a:latin typeface="汉仪雪君体简" panose="02010600000101010101" charset="-122"/>
                <a:ea typeface="汉仪雪君体简" panose="02010600000101010101" charset="-122"/>
                <a:cs typeface="汉仪雪君体简" panose="02010600000101010101" charset="-122"/>
                <a:sym typeface="Arial" panose="020B0604020202020204" pitchFamily="34" charset="0"/>
              </a:rPr>
              <a:t>科学备考与有效复习</a:t>
            </a:r>
            <a:r>
              <a:rPr lang="zh-CN" altLang="en-US" sz="4800">
                <a:solidFill>
                  <a:schemeClr val="bg1"/>
                </a:solidFill>
                <a:latin typeface="汉仪雪君体简" panose="02010600000101010101" charset="-122"/>
                <a:ea typeface="汉仪雪君体简" panose="02010600000101010101" charset="-122"/>
                <a:cs typeface="汉仪雪君体简" panose="02010600000101010101" charset="-122"/>
              </a:rPr>
              <a:t>策略</a:t>
            </a:r>
            <a:r>
              <a:rPr lang="en-US" altLang="zh-CN" sz="4800">
                <a:solidFill>
                  <a:schemeClr val="bg1"/>
                </a:solidFill>
                <a:latin typeface="汉仪雪君体简" panose="02010600000101010101" charset="-122"/>
                <a:ea typeface="汉仪雪君体简" panose="02010600000101010101" charset="-122"/>
                <a:cs typeface="汉仪雪君体简" panose="02010600000101010101" charset="-122"/>
                <a:sym typeface="Arial" panose="020B0604020202020204" pitchFamily="34" charset="0"/>
              </a:rPr>
              <a:t>»</a:t>
            </a:r>
            <a:r>
              <a:rPr lang="en-US" altLang="zh-CN" sz="6000" b="1">
                <a:solidFill>
                  <a:schemeClr val="bg1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 </a:t>
            </a:r>
            <a:endParaRPr lang="en-US" altLang="zh-CN" sz="6000" b="1">
              <a:solidFill>
                <a:schemeClr val="bg1"/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635" y="-635"/>
            <a:ext cx="12086590" cy="6753225"/>
          </a:xfrm>
          <a:prstGeom prst="rect">
            <a:avLst/>
          </a:prstGeom>
          <a:noFill/>
          <a:ln w="190500"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38370" y="4959985"/>
            <a:ext cx="474091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24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怀铁一中 </a:t>
            </a:r>
            <a:r>
              <a:rPr lang="zh-CN" sz="2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高三物理组  </a:t>
            </a:r>
            <a:endParaRPr lang="zh-CN" sz="2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40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indent="0" algn="r">
              <a:buFont typeface="Arial" panose="020B0604020202020204" pitchFamily="34" charset="0"/>
              <a:buChar char="•"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14338" name="Rectangle 2"/>
          <p:cNvSpPr>
            <a:spLocks noGrp="1" noRot="1"/>
          </p:cNvSpPr>
          <p:nvPr>
            <p:ph idx="1"/>
          </p:nvPr>
        </p:nvSpPr>
        <p:spPr>
          <a:xfrm>
            <a:off x="1643380" y="1112520"/>
            <a:ext cx="9613265" cy="5471795"/>
          </a:xfrm>
        </p:spPr>
        <p:txBody>
          <a:bodyPr wrap="square"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汉仪晓波花月圆W" panose="00020600040101010101" charset="-122"/>
                <a:cs typeface="汉仪晓波花月圆W" panose="00020600040101010101" charset="-122"/>
              </a:rPr>
              <a:t>4、注重对物理图形、图象处理物理问题能 力的考查</a:t>
            </a:r>
            <a:endParaRPr lang="zh-CN" altLang="en-US" sz="2400" b="1">
              <a:solidFill>
                <a:schemeClr val="hlink"/>
              </a:solidFill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汉仪晓波花月圆W" panose="00020600040101010101" charset="-122"/>
                <a:cs typeface="汉仪晓波花月圆W" panose="00020600040101010101" charset="-122"/>
              </a:rPr>
              <a:t>试题情境以图像或图表方式呈现，考查提取信息、加工信息，并利用相关信息进行分析推理的能力</a:t>
            </a:r>
            <a:endParaRPr lang="zh-CN" altLang="en-US" sz="2400" b="1"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汉仪晓波花月圆W" panose="00020600040101010101" charset="-122"/>
                <a:cs typeface="汉仪晓波花月圆W" panose="00020600040101010101" charset="-122"/>
              </a:rPr>
              <a:t>5、注重实验能力的考查</a:t>
            </a:r>
            <a:endParaRPr lang="zh-CN" altLang="en-US" sz="2400" b="1">
              <a:solidFill>
                <a:schemeClr val="hlink"/>
              </a:solidFill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汉仪晓波花月圆W" panose="00020600040101010101" charset="-122"/>
                <a:cs typeface="汉仪晓波花月圆W" panose="00020600040101010101" charset="-122"/>
              </a:rPr>
              <a:t>试题注重实验能力考查   探究能力  解决问题能力</a:t>
            </a:r>
            <a:endParaRPr lang="zh-CN" altLang="en-US" sz="2400" b="1"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汉仪晓波花月圆W" panose="00020600040101010101" charset="-122"/>
                <a:cs typeface="汉仪晓波花月圆W" panose="00020600040101010101" charset="-122"/>
              </a:rPr>
              <a:t>6、试题很难推出新的物理情景</a:t>
            </a:r>
            <a:endParaRPr lang="zh-CN" altLang="en-US" sz="2400" b="1">
              <a:solidFill>
                <a:schemeClr val="hlink"/>
              </a:solidFill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汉仪晓波花月圆W" panose="00020600040101010101" charset="-122"/>
                <a:cs typeface="汉仪晓波花月圆W" panose="00020600040101010101" charset="-122"/>
              </a:rPr>
              <a:t>试题突出主干  题型常规，情境熟悉  似曾相识，没有陌生感，陈题新作</a:t>
            </a:r>
            <a:endParaRPr lang="zh-CN" altLang="en-US" sz="2400" b="1">
              <a:latin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338455"/>
            <a:ext cx="79406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近几年高考理综物理试题的微调变化与启示</a:t>
            </a:r>
            <a:endParaRPr lang="zh-CN" altLang="zh-CN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uiExpand="1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5785" t="30725" r="16629" b="18631"/>
          <a:stretch>
            <a:fillRect/>
          </a:stretch>
        </p:blipFill>
        <p:spPr>
          <a:xfrm>
            <a:off x="0" y="1370330"/>
            <a:ext cx="7021195" cy="41167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09995" y="2566988"/>
            <a:ext cx="5881688" cy="2230438"/>
          </a:xfrm>
          <a:prstGeom prst="rect">
            <a:avLst/>
          </a:prstGeom>
          <a:solidFill>
            <a:schemeClr val="accent1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218" name="文本框 1"/>
          <p:cNvSpPr txBox="1"/>
          <p:nvPr/>
        </p:nvSpPr>
        <p:spPr>
          <a:xfrm>
            <a:off x="7021195" y="3329305"/>
            <a:ext cx="474027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高考物理怎么进行复习</a:t>
            </a:r>
            <a:endParaRPr lang="zh-CN" altLang="en-US" sz="4000" b="1">
              <a:solidFill>
                <a:schemeClr val="bg1"/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62165" y="1918335"/>
            <a:ext cx="887095" cy="876300"/>
          </a:xfrm>
          <a:prstGeom prst="rect">
            <a:avLst/>
          </a:prstGeom>
          <a:solidFill>
            <a:schemeClr val="accent1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文本框 5"/>
          <p:cNvSpPr txBox="1"/>
          <p:nvPr/>
        </p:nvSpPr>
        <p:spPr>
          <a:xfrm>
            <a:off x="7259320" y="2003425"/>
            <a:ext cx="6934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二</a:t>
            </a:r>
            <a:endParaRPr lang="zh-CN" altLang="en-US" sz="4000" b="1">
              <a:solidFill>
                <a:schemeClr val="bg1"/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218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/>
          <p:nvPr/>
        </p:nvSpPr>
        <p:spPr>
          <a:xfrm>
            <a:off x="1871663" y="2432050"/>
            <a:ext cx="8523287" cy="31076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  <a:ea typeface="汉仪晓波花月圆W" panose="00020600040101010101" charset="-122"/>
              </a:rPr>
              <a:t>要全面阅读教材，彻底扫除知识结构中理解上的障碍;要重视对物理状态、物理情景、物理过程的分析，提高阅读理解能力和分析问题的能力。复习中要突出知识的梳理，构建知识结构，把学科知识和学科能力紧密结合起来，提高学科内部的综合能力，强化解决问题的基本方法，增强接受信息、处理信息、解决实际问题的能力。</a:t>
            </a:r>
            <a:endParaRPr lang="zh-CN" altLang="en-US" sz="2800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1968500" y="820738"/>
            <a:ext cx="84264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一轮复习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是以章、节为单元进行单元复习。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本轮复习注重基本概念、基本规律、基本解题方法与技巧。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1"/>
          <p:cNvSpPr txBox="1"/>
          <p:nvPr/>
        </p:nvSpPr>
        <p:spPr>
          <a:xfrm>
            <a:off x="2219325" y="2033588"/>
            <a:ext cx="7794625" cy="31076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汉仪晓波花月圆W" panose="00020600040101010101" charset="-122"/>
              </a:rPr>
              <a:t>一轮复习</a:t>
            </a:r>
            <a:r>
              <a:rPr lang="zh-CN" altLang="en-US" sz="2800">
                <a:latin typeface="Arial" panose="020B0604020202020204" pitchFamily="34" charset="0"/>
                <a:ea typeface="汉仪晓波花月圆W" panose="00020600040101010101" charset="-122"/>
              </a:rPr>
              <a:t>是夯实基础阶段，做到求稳、求实，对物理概念应该从定义式、变形式、物理意义、单位、矢量性等方面进行讨论;对定理、定律的理解应从其实验基础、基本内容、公式形式、适用条件等做全面的分析，全面复习基础知识课堂上做好要点典例笔记，课下做好基本方法、基本技能的巩固训练和总结。</a:t>
            </a:r>
            <a:endParaRPr lang="zh-CN" altLang="en-US" sz="2800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42659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一、紧跟老师复习进度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1"/>
          <p:cNvSpPr txBox="1"/>
          <p:nvPr/>
        </p:nvSpPr>
        <p:spPr>
          <a:xfrm>
            <a:off x="1434465" y="1644015"/>
            <a:ext cx="933069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晓波花月圆W" panose="00020600040101010101" charset="-122"/>
              </a:rPr>
              <a:t>        </a:t>
            </a:r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晓波花月圆W" panose="00020600040101010101" charset="-122"/>
              </a:rPr>
              <a:t>课本中有一些简单问题需要学生自己阅读理解记忆，老师不讲并不代表这些问题不重要，高考不涉及，而是要自己结合课本复习效果更好。比如原子物理部分，该记忆的知识点较多但不难，自己记忆准确，理解透彻就不怕考题变化了。因为高考出题总是源于课本。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34493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二、认真阅读课本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70354"/>
          <a:stretch>
            <a:fillRect/>
          </a:stretch>
        </p:blipFill>
        <p:spPr>
          <a:xfrm>
            <a:off x="-154305" y="4527550"/>
            <a:ext cx="12507595" cy="247205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/>
          <p:nvPr/>
        </p:nvSpPr>
        <p:spPr>
          <a:xfrm>
            <a:off x="727710" y="1756410"/>
            <a:ext cx="530479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    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课前预习到位;课中认真听讲、积极思考，要多问几个“为什么”，老师为什么这样做，怎么想到这样做，有没有其他做法等等;课后做题检测要敢于下手，善于推理，题目一看不会怎么办?再读题，再审题，从力和运动的交互关系入手再研究运动过程，多些“假如”，多些尝试。做到每晚一小结，每周一大结，一月一自测。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46742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三、养成良好的复习习惯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5657" r="23051"/>
          <a:stretch>
            <a:fillRect/>
          </a:stretch>
        </p:blipFill>
        <p:spPr>
          <a:xfrm>
            <a:off x="6428105" y="-131445"/>
            <a:ext cx="5911850" cy="712152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15390" y="2124075"/>
            <a:ext cx="871347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二轮复习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主抓学科内知识综合训练，以单元复习为主线，并开设一些物理知识在实际应用方面的专题训练课，以提高学生对这类题目的适应能力。指导专题复习时要着重在思维方法方面引导、点拨，将能力训练和心理训练结合起来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946150" y="2306320"/>
            <a:ext cx="823849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夯实基础知识、凸现主干知识、兼顾新增知识。基本概念、基本规律一贯是高考物理考查的重点内容，而主干知识又是物理知识体系中的最重要的知识，学好主干知识是学好物理的关键，是提高能力的基点。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816610"/>
            <a:ext cx="38442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一、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二轮复习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的重点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文本框 132098"/>
          <p:cNvSpPr txBox="1"/>
          <p:nvPr/>
        </p:nvSpPr>
        <p:spPr>
          <a:xfrm>
            <a:off x="721995" y="2250440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、万有引力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0" name="文本框 132099"/>
          <p:cNvSpPr txBox="1"/>
          <p:nvPr/>
        </p:nvSpPr>
        <p:spPr>
          <a:xfrm>
            <a:off x="3880485" y="1872615"/>
            <a:ext cx="32734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8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、电磁感应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1" name="文本框 132100"/>
          <p:cNvSpPr txBox="1"/>
          <p:nvPr/>
        </p:nvSpPr>
        <p:spPr>
          <a:xfrm>
            <a:off x="721995" y="1775778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、牛顿第二定律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2" name="文本框 132101"/>
          <p:cNvSpPr txBox="1"/>
          <p:nvPr/>
        </p:nvSpPr>
        <p:spPr>
          <a:xfrm>
            <a:off x="3880485" y="4236403"/>
            <a:ext cx="32734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13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、物理学史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3" name="文本框 132102"/>
          <p:cNvSpPr txBox="1"/>
          <p:nvPr/>
        </p:nvSpPr>
        <p:spPr>
          <a:xfrm>
            <a:off x="721995" y="3199765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、物体平衡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4" name="文本框 132103"/>
          <p:cNvSpPr txBox="1"/>
          <p:nvPr/>
        </p:nvSpPr>
        <p:spPr>
          <a:xfrm>
            <a:off x="721995" y="2725103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、圆周运动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   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5" name="文本框 132104"/>
          <p:cNvSpPr txBox="1"/>
          <p:nvPr/>
        </p:nvSpPr>
        <p:spPr>
          <a:xfrm>
            <a:off x="721995" y="4780915"/>
            <a:ext cx="54578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7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、带电粒子在磁场中的运动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6" name="文本框 132105"/>
          <p:cNvSpPr txBox="1"/>
          <p:nvPr/>
        </p:nvSpPr>
        <p:spPr>
          <a:xfrm>
            <a:off x="3880485" y="3296603"/>
            <a:ext cx="35290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11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、静电场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7" name="文本框 132106"/>
          <p:cNvSpPr txBox="1"/>
          <p:nvPr/>
        </p:nvSpPr>
        <p:spPr>
          <a:xfrm>
            <a:off x="3880485" y="2821940"/>
            <a:ext cx="24479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10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、光电效应</a:t>
            </a:r>
            <a:endParaRPr lang="zh-CN" altLang="en-US" sz="2400" b="1">
              <a:solidFill>
                <a:srgbClr val="FF3300"/>
              </a:solidFill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8" name="文本框 132107"/>
          <p:cNvSpPr txBox="1"/>
          <p:nvPr/>
        </p:nvSpPr>
        <p:spPr>
          <a:xfrm>
            <a:off x="3880485" y="2347278"/>
            <a:ext cx="24479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9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、动量定理</a:t>
            </a:r>
            <a:endParaRPr lang="zh-CN" altLang="en-US" sz="2400" b="1">
              <a:solidFill>
                <a:srgbClr val="FF3300"/>
              </a:solidFill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132109" name="文本框 132108"/>
          <p:cNvSpPr txBox="1"/>
          <p:nvPr/>
        </p:nvSpPr>
        <p:spPr>
          <a:xfrm>
            <a:off x="721995" y="3676015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5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、功能关系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80485" y="3776028"/>
            <a:ext cx="33559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12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、交变电流</a:t>
            </a:r>
            <a:endParaRPr lang="zh-CN" altLang="en-US" sz="2400" b="1">
              <a:solidFill>
                <a:srgbClr val="FF3300"/>
              </a:solidFill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1995" y="4236403"/>
            <a:ext cx="29845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、平抛运动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主干知识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37030" r="8993"/>
          <a:stretch>
            <a:fillRect/>
          </a:stretch>
        </p:blipFill>
        <p:spPr>
          <a:xfrm>
            <a:off x="6645275" y="-123190"/>
            <a:ext cx="5751195" cy="710374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/>
      <p:bldP spid="132100" grpId="0"/>
      <p:bldP spid="132101" grpId="0"/>
      <p:bldP spid="132102" grpId="0"/>
      <p:bldP spid="132103" grpId="0"/>
      <p:bldP spid="132104" grpId="0"/>
      <p:bldP spid="132105" grpId="0"/>
      <p:bldP spid="132106" grpId="0"/>
      <p:bldP spid="132107" grpId="0"/>
      <p:bldP spid="132108" grpId="0"/>
      <p:bldP spid="132109" grpId="0"/>
      <p:bldP spid="2" grpId="0"/>
      <p:bldP spid="3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76130"/>
          <p:cNvSpPr txBox="1"/>
          <p:nvPr/>
        </p:nvSpPr>
        <p:spPr>
          <a:xfrm>
            <a:off x="1644968" y="1111250"/>
            <a:ext cx="49672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1.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审题要慢，答题要快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27651" name="矩形 176131"/>
          <p:cNvSpPr/>
          <p:nvPr/>
        </p:nvSpPr>
        <p:spPr>
          <a:xfrm>
            <a:off x="1644968" y="1873885"/>
            <a:ext cx="8280400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(1) 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在题干上画圈标出</a:t>
            </a:r>
            <a:r>
              <a:rPr lang="zh-CN" altLang="en-US" sz="2400" b="1">
                <a:solidFill>
                  <a:srgbClr val="FF0000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关键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字词（如缓慢，粗糙，恰好）</a:t>
            </a:r>
            <a:endParaRPr lang="zh-CN" altLang="en-US" sz="2400" b="1"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(2) </a:t>
            </a:r>
            <a:r>
              <a:rPr lang="zh-CN" altLang="en-US" sz="2400" b="1">
                <a:solidFill>
                  <a:srgbClr val="FF0000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画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图（情景图、过程图、状态图、受力图）</a:t>
            </a:r>
            <a:endParaRPr lang="zh-CN" altLang="en-US" sz="2400" b="1"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(3)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弄清楚</a:t>
            </a:r>
            <a:r>
              <a:rPr lang="zh-CN" altLang="en-US" sz="2400" b="1">
                <a:solidFill>
                  <a:srgbClr val="FF0000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已知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物理量和要</a:t>
            </a:r>
            <a:r>
              <a:rPr lang="zh-CN" altLang="en-US" sz="2400" b="1">
                <a:solidFill>
                  <a:srgbClr val="FF0000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求</a:t>
            </a:r>
            <a:r>
              <a:rPr lang="zh-CN" altLang="en-US" sz="2400" b="1"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解的问题。</a:t>
            </a:r>
            <a:endParaRPr lang="zh-CN" altLang="en-US" sz="2400" b="1"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549084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二、进一步加强答题规范训练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  <p:sp>
        <p:nvSpPr>
          <p:cNvPr id="28673" name="文本框 177153"/>
          <p:cNvSpPr txBox="1"/>
          <p:nvPr/>
        </p:nvSpPr>
        <p:spPr>
          <a:xfrm>
            <a:off x="1644968" y="3744595"/>
            <a:ext cx="8351837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2.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文字说明尽量简短，可不写就不写。方程尽量竖排列，答案要凸显出来。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28674" name="文本框 177155"/>
          <p:cNvSpPr txBox="1"/>
          <p:nvPr/>
        </p:nvSpPr>
        <p:spPr>
          <a:xfrm>
            <a:off x="1644968" y="5269865"/>
            <a:ext cx="76327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汉仪晓波花月圆W" panose="00020600040101010101" charset="-122"/>
              </a:rPr>
              <a:t>5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、所有题都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不能空白，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若没有充分时间解答，可将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相关公式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写上，但不能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罗列公式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。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  <p:sp>
        <p:nvSpPr>
          <p:cNvPr id="28675" name="文本框 177156"/>
          <p:cNvSpPr txBox="1"/>
          <p:nvPr/>
        </p:nvSpPr>
        <p:spPr>
          <a:xfrm>
            <a:off x="1644968" y="4692015"/>
            <a:ext cx="78486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汉仪晓波花月圆W" panose="00020600040101010101" charset="-122"/>
              </a:rPr>
              <a:t>4.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解题过程中尽量不计算，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汉仪晓波花月圆W" panose="00020600040101010101" charset="-122"/>
              </a:rPr>
              <a:t>方程全部写完</a:t>
            </a:r>
            <a:r>
              <a:rPr lang="zh-CN" altLang="en-US" sz="2400" b="1">
                <a:latin typeface="Times New Roman" panose="02020603050405020304" pitchFamily="18" charset="0"/>
                <a:ea typeface="汉仪晓波花月圆W" panose="00020600040101010101" charset="-122"/>
              </a:rPr>
              <a:t>之后再进行计算。</a:t>
            </a:r>
            <a:endParaRPr lang="zh-CN" altLang="en-US" sz="2400" b="1">
              <a:latin typeface="Times New Roman" panose="02020603050405020304" pitchFamily="18" charset="0"/>
              <a:ea typeface="汉仪晓波花月圆W" panose="000206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6" grpId="0"/>
      <p:bldP spid="28673" grpId="0"/>
      <p:bldP spid="28674" grpId="0"/>
      <p:bldP spid="286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/>
          <p:nvPr/>
        </p:nvSpPr>
        <p:spPr>
          <a:xfrm>
            <a:off x="1978978" y="1597978"/>
            <a:ext cx="82327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    选拔和导向是高考的两大功能。选拔功能，要求高考题要具有</a:t>
            </a:r>
            <a:r>
              <a:rPr lang="zh-CN" altLang="en-US" sz="2800">
                <a:solidFill>
                  <a:srgbClr val="FF0000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适当的难度、必要的区分度和较高的效度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，把那些达不到要求的考生淘汰，将那些具有进一步学习潜能的合格新生选拔到高校；同时还要把达到要求的考生排序比较均匀，分别选送进不同层次的高校。 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4400" y="338455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高考题的特点</a:t>
            </a:r>
            <a:endParaRPr lang="zh-CN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605405" y="1214120"/>
            <a:ext cx="7958138" cy="593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对谁…..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说明对象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在……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过程中；在….状态时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373248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       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…..说明对象的转态或过程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分析---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交代对象的受力和运动性质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满足……条件--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交代过程、状态特点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373248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由…….规律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---交代物理规律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可得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：----写出具体表达式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400" b="1" i="0" u="none" strike="noStrike" kern="1200" cap="none" spc="0" normalizeH="0" baseline="0" noProof="0" smtClean="0">
              <a:ln>
                <a:noFill/>
              </a:ln>
              <a:solidFill>
                <a:srgbClr val="373248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  <p:sp>
        <p:nvSpPr>
          <p:cNvPr id="29699" name="AutoShape 4"/>
          <p:cNvSpPr/>
          <p:nvPr/>
        </p:nvSpPr>
        <p:spPr>
          <a:xfrm>
            <a:off x="2245043" y="1214120"/>
            <a:ext cx="360362" cy="4897438"/>
          </a:xfrm>
          <a:prstGeom prst="leftBrace">
            <a:avLst>
              <a:gd name="adj1" fmla="val 112749"/>
              <a:gd name="adj2" fmla="val 50000"/>
            </a:avLst>
          </a:prstGeom>
          <a:noFill/>
          <a:ln w="285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17413" name="云形标注 4"/>
          <p:cNvSpPr>
            <a:spLocks noChangeArrowheads="1"/>
          </p:cNvSpPr>
          <p:nvPr/>
        </p:nvSpPr>
        <p:spPr bwMode="auto">
          <a:xfrm>
            <a:off x="8336598" y="1059180"/>
            <a:ext cx="2782888" cy="1751013"/>
          </a:xfrm>
          <a:prstGeom prst="cloudCallout">
            <a:avLst>
              <a:gd name="adj1" fmla="val -52940"/>
              <a:gd name="adj2" fmla="val 81708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</a:ln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用诗人的笔触和想象写梨花诗</a:t>
            </a: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150" y="33845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规范表达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29699" grpId="0" bldLvl="0" animBg="1"/>
      <p:bldP spid="17413" grpId="1" bldLvl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45665" y="1162685"/>
            <a:ext cx="7426890" cy="5018335"/>
            <a:chOff x="2979" y="1498"/>
            <a:chExt cx="13143" cy="8880"/>
          </a:xfrm>
        </p:grpSpPr>
        <p:sp>
          <p:nvSpPr>
            <p:cNvPr id="18434" name="Text Box 2"/>
            <p:cNvSpPr txBox="1">
              <a:spLocks noChangeArrowheads="1"/>
            </p:cNvSpPr>
            <p:nvPr/>
          </p:nvSpPr>
          <p:spPr bwMode="auto">
            <a:xfrm>
              <a:off x="3079" y="8098"/>
              <a:ext cx="13043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汉仪晓波花月圆W" panose="00020600040101010101" charset="-122"/>
                  <a:sym typeface="+mn-ea"/>
                </a:rPr>
                <a:t>◆四是要用原始式联立求解，不要用连等式 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汉仪晓波花月圆W" panose="00020600040101010101" charset="-122"/>
                  <a:sym typeface="+mn-ea"/>
                </a:rPr>
                <a:t>      如不要这样写： 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endParaRPr>
            </a:p>
          </p:txBody>
        </p:sp>
        <p:graphicFrame>
          <p:nvGraphicFramePr>
            <p:cNvPr id="18435" name="Object 3"/>
            <p:cNvGraphicFramePr>
              <a:graphicFrameLocks noChangeAspect="1"/>
            </p:cNvGraphicFramePr>
            <p:nvPr/>
          </p:nvGraphicFramePr>
          <p:xfrm>
            <a:off x="4999" y="3321"/>
            <a:ext cx="2805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" r:id="rId1" imgW="687070" imgH="181610" progId="Equation.3">
                    <p:embed/>
                  </p:oleObj>
                </mc:Choice>
                <mc:Fallback>
                  <p:oleObj name="" r:id="rId1" imgW="687070" imgH="18161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999" y="3321"/>
                          <a:ext cx="2805" cy="730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10239" y="3278"/>
            <a:ext cx="2805" cy="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" r:id="rId3" imgW="687070" imgH="181610" progId="Equation.3">
                    <p:embed/>
                  </p:oleObj>
                </mc:Choice>
                <mc:Fallback>
                  <p:oleObj name="" r:id="rId3" imgW="687070" imgH="18161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239" y="3278"/>
                          <a:ext cx="2805" cy="728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5"/>
            <p:cNvGraphicFramePr>
              <a:graphicFrameLocks noChangeAspect="1"/>
            </p:cNvGraphicFramePr>
            <p:nvPr/>
          </p:nvGraphicFramePr>
          <p:xfrm>
            <a:off x="5042" y="4161"/>
            <a:ext cx="2597" cy="1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" r:id="rId5" imgW="674370" imgH="363220" progId="Equation.3">
                    <p:embed/>
                  </p:oleObj>
                </mc:Choice>
                <mc:Fallback>
                  <p:oleObj name="" r:id="rId5" imgW="674370" imgH="36322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042" y="4161"/>
                          <a:ext cx="2597" cy="1390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8" name="Object 6"/>
            <p:cNvGraphicFramePr>
              <a:graphicFrameLocks noChangeAspect="1"/>
            </p:cNvGraphicFramePr>
            <p:nvPr/>
          </p:nvGraphicFramePr>
          <p:xfrm>
            <a:off x="10339" y="4258"/>
            <a:ext cx="1740" cy="1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" r:id="rId7" imgW="484505" imgH="379730" progId="Equation.3">
                    <p:embed/>
                  </p:oleObj>
                </mc:Choice>
                <mc:Fallback>
                  <p:oleObj name="" r:id="rId7" imgW="484505" imgH="37973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339" y="4258"/>
                          <a:ext cx="1740" cy="1355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9" name="Object 7"/>
            <p:cNvGraphicFramePr>
              <a:graphicFrameLocks noChangeAspect="1"/>
            </p:cNvGraphicFramePr>
            <p:nvPr/>
          </p:nvGraphicFramePr>
          <p:xfrm>
            <a:off x="4999" y="5601"/>
            <a:ext cx="2620" cy="12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" r:id="rId9" imgW="725805" imgH="363220" progId="Equation.3">
                    <p:embed/>
                  </p:oleObj>
                </mc:Choice>
                <mc:Fallback>
                  <p:oleObj name="" r:id="rId9" imgW="725805" imgH="36322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99" y="5601"/>
                          <a:ext cx="2620" cy="1297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10369" y="5803"/>
            <a:ext cx="2430" cy="8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" r:id="rId11" imgW="622300" imgH="220345" progId="Equation.3">
                    <p:embed/>
                  </p:oleObj>
                </mc:Choice>
                <mc:Fallback>
                  <p:oleObj name="" r:id="rId11" imgW="622300" imgH="220345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369" y="5803"/>
                          <a:ext cx="2430" cy="855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1" name="Object 9"/>
            <p:cNvGraphicFramePr>
              <a:graphicFrameLocks noChangeAspect="1"/>
            </p:cNvGraphicFramePr>
            <p:nvPr/>
          </p:nvGraphicFramePr>
          <p:xfrm>
            <a:off x="8199" y="9001"/>
            <a:ext cx="6375" cy="1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" r:id="rId13" imgW="1574800" imgH="342900" progId="Equation.3">
                    <p:embed/>
                  </p:oleObj>
                </mc:Choice>
                <mc:Fallback>
                  <p:oleObj name="" r:id="rId13" imgW="1574800" imgH="3429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8199" y="9001"/>
                          <a:ext cx="6375" cy="1377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2979" y="1498"/>
              <a:ext cx="10440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3000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汉仪晓波花月圆W" panose="00020600040101010101" charset="-122"/>
                  <a:sym typeface="+mn-ea"/>
                </a:rPr>
                <a:t>◆一是要物理方程而不是数学公式</a:t>
              </a: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汉仪晓波花月圆W" panose="00020600040101010101" charset="-122"/>
                  <a:sym typeface="+mn-ea"/>
                </a:rPr>
                <a:t> 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endParaRP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2979" y="2418"/>
              <a:ext cx="10800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◆二是要原始式而不是变形式，如：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endParaRP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7639" y="3236"/>
              <a:ext cx="2528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不要写成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endParaRP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7619" y="4521"/>
              <a:ext cx="2528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不要写成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endParaRP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7619" y="5841"/>
              <a:ext cx="2528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不要写成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endParaRP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3079" y="6921"/>
              <a:ext cx="10920" cy="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◆三是</a:t>
              </a:r>
              <a:r>
                <a:rPr kumimoji="0" lang="zh-CN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汉仪晓波花月圆W" panose="00020600040101010101" charset="-122"/>
                  <a:ea typeface="汉仪晓波花月圆W" panose="00020600040101010101" charset="-122"/>
                  <a:cs typeface="+mn-cs"/>
                  <a:sym typeface="+mn-ea"/>
                </a:rPr>
                <a:t>要分步列式，不要一步到位</a:t>
              </a:r>
              <a:endPara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46150" y="338455"/>
            <a:ext cx="67157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列解题方程时要做到</a:t>
            </a:r>
            <a:r>
              <a:rPr lang="en-US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“</a:t>
            </a:r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四要四不要</a:t>
            </a:r>
            <a:r>
              <a:rPr lang="en-US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”</a:t>
            </a:r>
            <a:endParaRPr lang="en-US" altLang="zh-CN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  <p:pic>
        <p:nvPicPr>
          <p:cNvPr id="18449" name="New picture" hidden="1"/>
          <p:cNvPicPr/>
          <p:nvPr/>
        </p:nvPicPr>
        <p:blipFill>
          <a:blip r:embed="rId15"/>
          <a:stretch>
            <a:fillRect/>
          </a:stretch>
        </p:blipFill>
        <p:spPr>
          <a:xfrm>
            <a:off x="12661900" y="10947400"/>
            <a:ext cx="444500" cy="304800"/>
          </a:xfrm>
          <a:prstGeom prst="cube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标题 1"/>
          <p:cNvSpPr>
            <a:spLocks noGrp="1"/>
          </p:cNvSpPr>
          <p:nvPr>
            <p:ph type="title"/>
          </p:nvPr>
        </p:nvSpPr>
        <p:spPr>
          <a:xfrm>
            <a:off x="1801495" y="941070"/>
            <a:ext cx="5332095" cy="487680"/>
          </a:xfrm>
        </p:spPr>
        <p:txBody>
          <a:bodyPr/>
          <a:lstStyle/>
          <a:p>
            <a:pPr algn="l"/>
            <a:r>
              <a:rPr lang="zh-CN" altLang="en-US" sz="3200" b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三、反思及</a:t>
            </a:r>
            <a:r>
              <a:rPr lang="zh-CN" sz="3200" b="0" dirty="0">
                <a:latin typeface="Impact" panose="020B0806030902050204" pitchFamily="34" charset="0"/>
                <a:ea typeface="微软雅黑" panose="020B0503020204020204" charset="-122"/>
                <a:cs typeface="+mn-ea"/>
                <a:sym typeface="Impact" panose="020B0806030902050204" pitchFamily="34" charset="0"/>
              </a:rPr>
              <a:t>建议</a:t>
            </a:r>
            <a:br>
              <a:rPr lang="zh-CN" sz="3200" b="0" dirty="0">
                <a:latin typeface="Impact" panose="020B0806030902050204" pitchFamily="34" charset="0"/>
                <a:ea typeface="微软雅黑" panose="020B0503020204020204" charset="-122"/>
                <a:cs typeface="+mn-ea"/>
                <a:sym typeface="Impact" panose="020B0806030902050204" pitchFamily="34" charset="0"/>
              </a:rPr>
            </a:br>
            <a:endParaRPr lang="zh-CN" altLang="en-US" sz="3200" b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8170" y="1558925"/>
            <a:ext cx="8799830" cy="49542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>
              <a:lnSpc>
                <a:spcPct val="150000"/>
              </a:lnSpc>
            </a:pPr>
            <a:r>
              <a:rPr lang="en-US" altLang="zh-CN" sz="2800" b="1">
                <a:sym typeface="+mn-ea"/>
              </a:rPr>
              <a:t>1</a:t>
            </a:r>
            <a:r>
              <a:rPr lang="zh-CN" altLang="en-US" sz="2800" b="1">
                <a:sym typeface="+mn-ea"/>
              </a:rPr>
              <a:t>、研究学情和考情，精准复习，提高效率和成效</a:t>
            </a:r>
            <a:endParaRPr lang="zh-CN" altLang="en-US" sz="2800" b="1">
              <a:sym typeface="+mn-ea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2800" b="1">
                <a:sym typeface="+mn-ea"/>
              </a:rPr>
              <a:t>2</a:t>
            </a:r>
            <a:r>
              <a:rPr lang="zh-CN" altLang="en-US" sz="2800" b="1">
                <a:sym typeface="+mn-ea"/>
              </a:rPr>
              <a:t>、备课组做好组内分工与合作</a:t>
            </a:r>
            <a:endParaRPr lang="zh-CN" altLang="en-US" sz="2800" b="1">
              <a:sym typeface="+mn-ea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2800" b="1">
                <a:sym typeface="+mn-ea"/>
              </a:rPr>
              <a:t>3</a:t>
            </a:r>
            <a:r>
              <a:rPr lang="zh-CN" altLang="en-US" sz="2800" b="1">
                <a:sym typeface="+mn-ea"/>
              </a:rPr>
              <a:t>、复习中先重视基础再培养能力</a:t>
            </a:r>
            <a:endParaRPr lang="zh-CN" altLang="en-US" sz="2800" b="1">
              <a:sym typeface="+mn-ea"/>
            </a:endParaRPr>
          </a:p>
          <a:p>
            <a:pPr marL="0" indent="0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复习要全面梳理基础知识。立足于教材，加强基础知识、基本技能、基本方法的掌握，同时要注重能力培养。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2800" b="1">
                <a:sym typeface="+mn-ea"/>
              </a:rPr>
              <a:t>4</a:t>
            </a:r>
            <a:r>
              <a:rPr lang="zh-CN" altLang="en-US" sz="2800" b="1">
                <a:sym typeface="+mn-ea"/>
              </a:rPr>
              <a:t>、培养学生学习力与管理力</a:t>
            </a:r>
            <a:endParaRPr lang="zh-CN" altLang="en-US" sz="2800" b="1">
              <a:sym typeface="+mn-ea"/>
            </a:endParaRPr>
          </a:p>
          <a:p>
            <a:pPr marL="0" indent="0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制定目标规划，掌控时间管理，内化课堂笔记，设立限时训练，坚持错题订正，真正做自己学习的“主人”。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sym typeface="+mn-ea"/>
            </a:endParaRPr>
          </a:p>
          <a:p>
            <a:pPr marL="0" indent="0"/>
            <a:r>
              <a:rPr lang="en-US" altLang="zh-CN" sz="2800" b="1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5</a:t>
            </a: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、明确课堂的定位、每节课的目标</a:t>
            </a:r>
            <a:endParaRPr lang="zh-CN" altLang="en-US" sz="2800" b="1">
              <a:solidFill>
                <a:schemeClr val="tx1">
                  <a:lumMod val="95000"/>
                  <a:lumOff val="5000"/>
                </a:schemeClr>
              </a:solidFill>
              <a:sym typeface="+mn-ea"/>
            </a:endParaRPr>
          </a:p>
          <a:p>
            <a:pPr marL="0" indent="0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知识复习课  专题复习课 试卷讲评课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标题 1"/>
          <p:cNvSpPr>
            <a:spLocks noGrp="1"/>
          </p:cNvSpPr>
          <p:nvPr>
            <p:ph type="title"/>
          </p:nvPr>
        </p:nvSpPr>
        <p:spPr>
          <a:xfrm>
            <a:off x="1801495" y="941070"/>
            <a:ext cx="5332095" cy="487680"/>
          </a:xfrm>
        </p:spPr>
        <p:txBody>
          <a:bodyPr/>
          <a:lstStyle/>
          <a:p>
            <a:pPr algn="l"/>
            <a:r>
              <a:rPr lang="zh-CN" altLang="en-US" sz="2800" b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三、反思及</a:t>
            </a:r>
            <a:r>
              <a:rPr lang="zh-CN" sz="2800" b="0" dirty="0">
                <a:latin typeface="Impact" panose="020B0806030902050204" pitchFamily="34" charset="0"/>
                <a:ea typeface="微软雅黑" panose="020B0503020204020204" charset="-122"/>
                <a:cs typeface="+mn-ea"/>
                <a:sym typeface="Impact" panose="020B0806030902050204" pitchFamily="34" charset="0"/>
              </a:rPr>
              <a:t>建议</a:t>
            </a:r>
            <a:br>
              <a:rPr lang="zh-CN" sz="2800" b="0" dirty="0">
                <a:latin typeface="Impact" panose="020B0806030902050204" pitchFamily="34" charset="0"/>
                <a:ea typeface="微软雅黑" panose="020B0503020204020204" charset="-122"/>
                <a:cs typeface="+mn-ea"/>
                <a:sym typeface="Impact" panose="020B0806030902050204" pitchFamily="34" charset="0"/>
              </a:rPr>
            </a:b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8170" y="1246505"/>
            <a:ext cx="8559165" cy="4861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>
              <a:lnSpc>
                <a:spcPct val="150000"/>
              </a:lnSpc>
            </a:pPr>
            <a:r>
              <a:rPr lang="en-US" sz="2800" b="1">
                <a:sym typeface="+mn-ea"/>
              </a:rPr>
              <a:t>5</a:t>
            </a:r>
            <a:r>
              <a:rPr lang="zh-CN" altLang="en-US" sz="2800" b="1">
                <a:sym typeface="+mn-ea"/>
              </a:rPr>
              <a:t>、</a:t>
            </a:r>
            <a:r>
              <a:rPr sz="2800" b="1">
                <a:sym typeface="+mn-ea"/>
              </a:rPr>
              <a:t>关注</a:t>
            </a:r>
            <a:r>
              <a:rPr lang="zh-CN" sz="2800" b="1">
                <a:sym typeface="+mn-ea"/>
              </a:rPr>
              <a:t>情境</a:t>
            </a:r>
            <a:endParaRPr sz="2800" b="1">
              <a:sym typeface="+mn-ea"/>
            </a:endParaRPr>
          </a:p>
          <a:p>
            <a:pPr marL="0" indent="0"/>
            <a:r>
              <a:rPr sz="2400">
                <a:sym typeface="+mn-ea"/>
              </a:rPr>
              <a:t>挖掘素材，对接高考课程改革。关注以日常生活、生产环保、学术探究、实验探究、</a:t>
            </a:r>
            <a:r>
              <a:rPr lang="zh-CN" sz="2400">
                <a:sym typeface="+mn-ea"/>
              </a:rPr>
              <a:t>物理</a:t>
            </a:r>
            <a:r>
              <a:rPr sz="2400">
                <a:sym typeface="+mn-ea"/>
              </a:rPr>
              <a:t>史料为载体的真实情景，培养用</a:t>
            </a:r>
            <a:r>
              <a:rPr lang="zh-CN" sz="2400">
                <a:sym typeface="+mn-ea"/>
              </a:rPr>
              <a:t>物理</a:t>
            </a:r>
            <a:r>
              <a:rPr sz="2400">
                <a:sym typeface="+mn-ea"/>
              </a:rPr>
              <a:t>知识为工具解决实际问题的能力。</a:t>
            </a:r>
            <a:endParaRPr sz="2400">
              <a:sym typeface="+mn-ea"/>
            </a:endParaRPr>
          </a:p>
          <a:p>
            <a:pPr marL="0" indent="0">
              <a:lnSpc>
                <a:spcPct val="100000"/>
              </a:lnSpc>
            </a:pPr>
            <a:r>
              <a:rPr lang="en-US" sz="2800" b="1">
                <a:sym typeface="+mn-ea"/>
              </a:rPr>
              <a:t>6</a:t>
            </a:r>
            <a:r>
              <a:rPr lang="zh-CN" altLang="en-US" sz="2800" b="1">
                <a:sym typeface="+mn-ea"/>
              </a:rPr>
              <a:t>、加强专项训练时效</a:t>
            </a:r>
            <a:endParaRPr lang="zh-CN" altLang="en-US" sz="2800" b="1">
              <a:sym typeface="+mn-ea"/>
            </a:endParaRPr>
          </a:p>
          <a:p>
            <a:pPr marL="0" indent="0">
              <a:lnSpc>
                <a:spcPct val="100000"/>
              </a:lnSpc>
            </a:pPr>
            <a:endParaRPr lang="zh-CN" altLang="en-US" sz="2800" b="1">
              <a:sym typeface="+mn-ea"/>
            </a:endParaRPr>
          </a:p>
          <a:p>
            <a:pPr marL="0" indent="0">
              <a:lnSpc>
                <a:spcPct val="100000"/>
              </a:lnSpc>
            </a:pPr>
            <a:r>
              <a:rPr lang="en-US" altLang="zh-CN" sz="2800" b="1">
                <a:sym typeface="+mn-ea"/>
              </a:rPr>
              <a:t>7</a:t>
            </a:r>
            <a:r>
              <a:rPr lang="zh-CN" altLang="en-US" sz="2800" b="1">
                <a:sym typeface="+mn-ea"/>
              </a:rPr>
              <a:t>、精准剖析高考题型的特点，总结每一类题型的一般分析思维模型。</a:t>
            </a:r>
            <a:endParaRPr lang="zh-CN" altLang="en-US" sz="2800" b="1">
              <a:sym typeface="+mn-ea"/>
            </a:endParaRPr>
          </a:p>
          <a:p>
            <a:pPr marL="0" indent="0">
              <a:lnSpc>
                <a:spcPct val="100000"/>
              </a:lnSpc>
            </a:pPr>
            <a:endParaRPr lang="zh-CN" altLang="en-US" sz="2800" b="1">
              <a:sym typeface="+mn-ea"/>
            </a:endParaRPr>
          </a:p>
          <a:p>
            <a:pPr marL="0" indent="0">
              <a:lnSpc>
                <a:spcPct val="100000"/>
              </a:lnSpc>
            </a:pPr>
            <a:r>
              <a:rPr lang="en-US" altLang="zh-CN" sz="2800" b="1">
                <a:sym typeface="+mn-ea"/>
              </a:rPr>
              <a:t>8</a:t>
            </a:r>
            <a:r>
              <a:rPr lang="zh-CN" altLang="en-US" sz="2800" b="1">
                <a:sym typeface="+mn-ea"/>
              </a:rPr>
              <a:t>、教师的讲不能代替学生的学，创设条件，暴露学生思维过程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914400" y="380365"/>
            <a:ext cx="38614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2021</a:t>
            </a:r>
            <a:r>
              <a:rPr lang="zh-CN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湖南高考题评析</a:t>
            </a:r>
            <a:endParaRPr lang="zh-CN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7090" y="1620520"/>
            <a:ext cx="977201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2021年湖南省普通高中学业水平选择性考试物理试题，贯彻落实全国教育大会精神以及《深化新时代教育评价改革总体方案》,依照新课程标准，科学设计考试内容,优化高考选拔功能,强化综合能力立意与物理学科素养导向。</a:t>
            </a:r>
            <a:endParaRPr lang="zh-CN" altLang="en-US" sz="2800"/>
          </a:p>
          <a:p>
            <a:r>
              <a:rPr lang="zh-CN" altLang="en-US" sz="2800"/>
              <a:t>今年的物理试题总体表现立足稳定,又有创新与变化，所考查知识点基本上围绕着主干知识来命题,各部分分值安排比较合理,具有一定的区分度和效度。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81430" y="532765"/>
            <a:ext cx="876109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/>
              <a:t>·</a:t>
            </a:r>
            <a:r>
              <a:rPr lang="zh-CN" altLang="en-US"/>
              <a:t>第1题,以核废料具有很强的放射性切人,考查衰变和半衰期,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第7题以2021用4月29日,中国空间站天和核心舱发射升空,准确进入预定轨道为情景,考查万有引力定律和牛顿运动定律,对学生的综合能力要求高,学生只有熟练万有引力模块的知识网络方能轻松应对、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第8题,以轻弹簧连接的 AB 两物体构成一个系统,考查动量守恒定律及其相关的知识点,理解掌握加速度图像面积表示速度变化是解题关键。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第11题考查探究加速度与力、质量的关系。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第12题是测量电源的电动势与内阻,经典创新,这两道题着重考察学生的基本技能，虽有创新但仍属于常规题。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第13题以薄膜材料制备的关键技术 带电粒子流的磁聚集和磁控束切入,考查带电粒子在匀强磁场中运动,对学生能力要求较高,属于常规能力题,</a:t>
            </a:r>
            <a:endParaRPr lang="zh-CN" altLang="en-US"/>
          </a:p>
          <a:p>
            <a:endParaRPr lang="zh-CN" altLang="en-US"/>
          </a:p>
          <a:p>
            <a:r>
              <a:rPr lang="en-US" altLang="zh-CN" b="1">
                <a:sym typeface="+mn-ea"/>
              </a:rPr>
              <a:t>·</a:t>
            </a:r>
            <a:r>
              <a:rPr lang="zh-CN" altLang="en-US"/>
              <a:t>第14题作为压轴题,将动量守恒定律、机械能守恒定律、平抛运动规律考查有机结合,综合性高,对学生的要求高,能体现高考的选技功能。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742498" y="2577465"/>
            <a:ext cx="672465" cy="172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lIns="90170" tIns="46990" rIns="90170" bIns="46990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rPr>
              <a:t>知识系统</a:t>
            </a:r>
            <a:endParaRPr kumimoji="0" lang="zh-CN" altLang="en-US" sz="32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Text Box 3"/>
          <p:cNvSpPr txBox="1"/>
          <p:nvPr/>
        </p:nvSpPr>
        <p:spPr>
          <a:xfrm>
            <a:off x="6614160" y="2577465"/>
            <a:ext cx="672465" cy="1727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lIns="90170" tIns="46990" rIns="90170" bIns="46990" anchor="t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考试系统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71" name="箭头 26"/>
          <p:cNvSpPr/>
          <p:nvPr/>
        </p:nvSpPr>
        <p:spPr>
          <a:xfrm>
            <a:off x="5446713" y="2937828"/>
            <a:ext cx="1081087" cy="1587"/>
          </a:xfrm>
          <a:prstGeom prst="line">
            <a:avLst/>
          </a:prstGeom>
          <a:ln w="38100" cap="flat" cmpd="sng">
            <a:solidFill>
              <a:srgbClr val="99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7172" name="箭头 26"/>
          <p:cNvSpPr/>
          <p:nvPr/>
        </p:nvSpPr>
        <p:spPr>
          <a:xfrm flipH="1">
            <a:off x="5446713" y="3658553"/>
            <a:ext cx="1079500" cy="0"/>
          </a:xfrm>
          <a:prstGeom prst="line">
            <a:avLst/>
          </a:prstGeom>
          <a:ln w="38100" cap="flat" cmpd="sng">
            <a:solidFill>
              <a:srgbClr val="00008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7173" name="Text Box 6"/>
          <p:cNvSpPr txBox="1"/>
          <p:nvPr/>
        </p:nvSpPr>
        <p:spPr>
          <a:xfrm>
            <a:off x="5519103" y="2495233"/>
            <a:ext cx="9350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编拟</a:t>
            </a:r>
            <a:endParaRPr lang="zh-CN" altLang="en-US" sz="2400" b="1">
              <a:solidFill>
                <a:srgbClr val="FF33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74" name="Text Box 7"/>
          <p:cNvSpPr txBox="1"/>
          <p:nvPr/>
        </p:nvSpPr>
        <p:spPr>
          <a:xfrm>
            <a:off x="5591175" y="3658553"/>
            <a:ext cx="1008063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>
                <a:solidFill>
                  <a:srgbClr val="570DB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体现</a:t>
            </a:r>
            <a:endParaRPr lang="zh-CN" altLang="en-US" sz="2400" b="1">
              <a:solidFill>
                <a:srgbClr val="570DB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75" name="AutoShape 8"/>
          <p:cNvSpPr/>
          <p:nvPr/>
        </p:nvSpPr>
        <p:spPr>
          <a:xfrm>
            <a:off x="3935413" y="1282065"/>
            <a:ext cx="576262" cy="4319588"/>
          </a:xfrm>
          <a:prstGeom prst="rightBrace">
            <a:avLst>
              <a:gd name="adj1" fmla="val 62188"/>
              <a:gd name="adj2" fmla="val 50000"/>
            </a:avLst>
          </a:prstGeom>
          <a:noFill/>
          <a:ln w="285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215005" y="1209040"/>
            <a:ext cx="124015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概念</a:t>
            </a:r>
            <a:endParaRPr kumimoji="0" lang="zh-CN" altLang="en-US" sz="24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286125" y="2218690"/>
            <a:ext cx="8651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规律</a:t>
            </a:r>
            <a:endParaRPr kumimoji="0" lang="zh-CN" altLang="en-US" sz="24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3" name="AutoShape 11"/>
          <p:cNvSpPr/>
          <p:nvPr/>
        </p:nvSpPr>
        <p:spPr>
          <a:xfrm flipV="1">
            <a:off x="2854325" y="1642428"/>
            <a:ext cx="287338" cy="1582737"/>
          </a:xfrm>
          <a:prstGeom prst="rightBrace">
            <a:avLst>
              <a:gd name="adj1" fmla="val 45698"/>
              <a:gd name="adj2" fmla="val 50000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774825" y="1569403"/>
            <a:ext cx="187325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运动规律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774825" y="2218690"/>
            <a:ext cx="1240155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作用规律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774825" y="2793365"/>
            <a:ext cx="1871663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解题规律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286125" y="3082290"/>
            <a:ext cx="86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实验</a:t>
            </a:r>
            <a:endParaRPr kumimoji="0" lang="zh-CN" altLang="en-US" sz="24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286125" y="4234815"/>
            <a:ext cx="86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模型</a:t>
            </a:r>
            <a:endParaRPr kumimoji="0" lang="zh-CN" altLang="en-US" sz="24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286125" y="5098415"/>
            <a:ext cx="8651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方法</a:t>
            </a:r>
            <a:endParaRPr kumimoji="0" lang="zh-CN" altLang="en-US" sz="2400" b="1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4" name="AutoShape 18"/>
          <p:cNvSpPr/>
          <p:nvPr/>
        </p:nvSpPr>
        <p:spPr>
          <a:xfrm flipV="1">
            <a:off x="2854325" y="3803015"/>
            <a:ext cx="433388" cy="1152525"/>
          </a:xfrm>
          <a:prstGeom prst="rightBrace">
            <a:avLst>
              <a:gd name="adj1" fmla="val 22062"/>
              <a:gd name="adj2" fmla="val 50000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774825" y="3729990"/>
            <a:ext cx="1287145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基本模型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774825" y="4161790"/>
            <a:ext cx="1287145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综合模型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5" name="AutoShape 21"/>
          <p:cNvSpPr/>
          <p:nvPr/>
        </p:nvSpPr>
        <p:spPr>
          <a:xfrm rot="5340000" flipV="1">
            <a:off x="4735513" y="1921828"/>
            <a:ext cx="638175" cy="654050"/>
          </a:xfrm>
          <a:prstGeom prst="rightArrowCallout">
            <a:avLst>
              <a:gd name="adj1" fmla="val 25621"/>
              <a:gd name="adj2" fmla="val 25621"/>
              <a:gd name="adj3" fmla="val 16629"/>
              <a:gd name="adj4" fmla="val 66667"/>
            </a:avLst>
          </a:prstGeom>
          <a:noFill/>
          <a:ln w="2857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4799013" y="192976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汉仪晓波花月圆W" panose="00020600040101010101" charset="-122"/>
                <a:cs typeface="+mn-cs"/>
                <a:sym typeface="+mn-ea"/>
              </a:rPr>
              <a:t>学</a:t>
            </a:r>
            <a:endParaRPr kumimoji="0" lang="zh-CN" altLang="en-US" sz="2400" b="1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6" name="AutoShape 23"/>
          <p:cNvSpPr/>
          <p:nvPr/>
        </p:nvSpPr>
        <p:spPr>
          <a:xfrm rot="5340000" flipV="1">
            <a:off x="6607175" y="1920240"/>
            <a:ext cx="638175" cy="654050"/>
          </a:xfrm>
          <a:prstGeom prst="rightArrowCallout">
            <a:avLst>
              <a:gd name="adj1" fmla="val 25621"/>
              <a:gd name="adj2" fmla="val 25621"/>
              <a:gd name="adj3" fmla="val 16629"/>
              <a:gd name="adj4" fmla="val 66667"/>
            </a:avLst>
          </a:prstGeom>
          <a:noFill/>
          <a:ln w="1905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6670675" y="1929765"/>
            <a:ext cx="4889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汉仪晓波花月圆W" panose="00020600040101010101" charset="-122"/>
                <a:cs typeface="+mn-cs"/>
                <a:sym typeface="+mn-ea"/>
              </a:rPr>
              <a:t>考</a:t>
            </a:r>
            <a:endParaRPr kumimoji="0" lang="zh-CN" altLang="en-US" sz="2400" b="1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1774825" y="4666615"/>
            <a:ext cx="1287145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模型综合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94" name="AutoShape 27"/>
          <p:cNvSpPr/>
          <p:nvPr/>
        </p:nvSpPr>
        <p:spPr>
          <a:xfrm rot="10800000">
            <a:off x="7391400" y="1353503"/>
            <a:ext cx="574675" cy="4248150"/>
          </a:xfrm>
          <a:prstGeom prst="rightBrace">
            <a:avLst>
              <a:gd name="adj1" fmla="val 61328"/>
              <a:gd name="adj2" fmla="val 50000"/>
            </a:avLst>
          </a:prstGeom>
          <a:noFill/>
          <a:ln w="285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7823200" y="4882515"/>
            <a:ext cx="1871663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规范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解题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751763" y="3153728"/>
            <a:ext cx="10795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科学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审题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7751763" y="1497965"/>
            <a:ext cx="179705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三大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b="1" kern="1200" cap="none" spc="0" normalizeH="0" baseline="0" noProof="0" smtClean="0"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题型</a:t>
            </a:r>
            <a:endParaRPr kumimoji="0" lang="zh-CN" altLang="en-US" sz="2400" b="1" kern="1200" cap="none" spc="0" normalizeH="0" baseline="0" noProof="0" smtClean="0"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8" name="AutoShape 31"/>
          <p:cNvSpPr/>
          <p:nvPr/>
        </p:nvSpPr>
        <p:spPr>
          <a:xfrm rot="-10800000" flipV="1">
            <a:off x="8686800" y="921703"/>
            <a:ext cx="287338" cy="1368425"/>
          </a:xfrm>
          <a:prstGeom prst="rightBrace">
            <a:avLst>
              <a:gd name="adj1" fmla="val 39510"/>
              <a:gd name="adj2" fmla="val 50000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8974455" y="1333183"/>
            <a:ext cx="1152525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实验题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8974455" y="1838008"/>
            <a:ext cx="10795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计算题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8974455" y="901383"/>
            <a:ext cx="1008063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选择题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8974455" y="2557145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对象分析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9" name="AutoShape 36"/>
          <p:cNvSpPr/>
          <p:nvPr/>
        </p:nvSpPr>
        <p:spPr>
          <a:xfrm rot="-10800000" flipV="1">
            <a:off x="8615363" y="2721928"/>
            <a:ext cx="287337" cy="1798637"/>
          </a:xfrm>
          <a:prstGeom prst="rightBrace">
            <a:avLst>
              <a:gd name="adj1" fmla="val 51932"/>
              <a:gd name="adj2" fmla="val 50000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974455" y="2917508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过程分析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8974455" y="3565208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规律分析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8974455" y="3204845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状态分析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974455" y="3854133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作用分析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8974455" y="4141470"/>
            <a:ext cx="12954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关系分析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10" name="AutoShape 42"/>
          <p:cNvSpPr/>
          <p:nvPr/>
        </p:nvSpPr>
        <p:spPr>
          <a:xfrm rot="-10800000" flipV="1">
            <a:off x="8686800" y="4809490"/>
            <a:ext cx="287338" cy="1079500"/>
          </a:xfrm>
          <a:prstGeom prst="rightBrace">
            <a:avLst>
              <a:gd name="adj1" fmla="val 31168"/>
              <a:gd name="adj2" fmla="val 50000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>
              <a:latin typeface="Arial" panose="020B0604020202020204" pitchFamily="34" charset="0"/>
              <a:ea typeface="汉仪晓波花月圆W" panose="00020600040101010101" charset="-122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8974455" y="4789170"/>
            <a:ext cx="1439863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格式准确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8974455" y="5149533"/>
            <a:ext cx="1439863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思路清晰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8974455" y="5582920"/>
            <a:ext cx="1638300" cy="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000" kern="1200" cap="none" spc="0" normalizeH="0" baseline="0" noProof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“四要四不”</a:t>
            </a:r>
            <a:endParaRPr kumimoji="0" lang="zh-CN" altLang="en-US" sz="2000" kern="1200" cap="none" spc="0" normalizeH="0" baseline="0" noProof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4400" y="338455"/>
            <a:ext cx="34493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物理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两大系统</a:t>
            </a:r>
            <a:endParaRPr lang="zh-CN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188" y="981075"/>
            <a:ext cx="7921625" cy="56626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9" name="Group 7"/>
          <p:cNvGrpSpPr/>
          <p:nvPr/>
        </p:nvGrpSpPr>
        <p:grpSpPr>
          <a:xfrm>
            <a:off x="5880100" y="1628775"/>
            <a:ext cx="431800" cy="1584325"/>
            <a:chOff x="0" y="0"/>
            <a:chExt cx="272" cy="998"/>
          </a:xfrm>
        </p:grpSpPr>
        <p:grpSp>
          <p:nvGrpSpPr>
            <p:cNvPr id="3" name="Group 8"/>
            <p:cNvGrpSpPr/>
            <p:nvPr/>
          </p:nvGrpSpPr>
          <p:grpSpPr>
            <a:xfrm>
              <a:off x="0" y="0"/>
              <a:ext cx="272" cy="833"/>
              <a:chOff x="0" y="0"/>
              <a:chExt cx="272" cy="833"/>
            </a:xfrm>
          </p:grpSpPr>
          <p:sp>
            <p:nvSpPr>
              <p:cNvPr id="8200" name="Rectangle 9"/>
              <p:cNvSpPr/>
              <p:nvPr/>
            </p:nvSpPr>
            <p:spPr>
              <a:xfrm>
                <a:off x="0" y="10"/>
                <a:ext cx="272" cy="816"/>
              </a:xfrm>
              <a:prstGeom prst="rect">
                <a:avLst/>
              </a:prstGeom>
              <a:noFill/>
              <a:ln w="19050" cap="flat" cmpd="sng">
                <a:solidFill>
                  <a:srgbClr val="FF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>
                  <a:latin typeface="Goudy Old Style" panose="02020502050305020303" pitchFamily="18" charset="0"/>
                  <a:ea typeface="汉仪晓波花月圆W" panose="00020600040101010101" charset="-122"/>
                </a:endParaRPr>
              </a:p>
            </p:txBody>
          </p:sp>
          <p:sp>
            <p:nvSpPr>
              <p:cNvPr id="8202" name="Text Box 1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72" cy="833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5400" algn="ctr" rotWithShape="0">
                  <a:schemeClr val="bg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ahoma" panose="020B0604030504040204" pitchFamily="34" charset="0"/>
                    <a:ea typeface="楷体_GB2312" pitchFamily="49" charset="-122"/>
                    <a:cs typeface="+mn-cs"/>
                    <a:sym typeface="+mn-ea"/>
                  </a:rPr>
                  <a:t>实验基础</a:t>
                </a:r>
                <a:endPara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楷体_GB2312" pitchFamily="49" charset="-122"/>
                  <a:cs typeface="+mn-cs"/>
                  <a:sym typeface="+mn-ea"/>
                </a:endParaRPr>
              </a:p>
            </p:txBody>
          </p:sp>
        </p:grpSp>
        <p:sp>
          <p:nvSpPr>
            <p:cNvPr id="4" name="Line 11"/>
            <p:cNvSpPr/>
            <p:nvPr/>
          </p:nvSpPr>
          <p:spPr>
            <a:xfrm flipH="1">
              <a:off x="136" y="816"/>
              <a:ext cx="0" cy="182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8204" name="Group 12"/>
          <p:cNvGrpSpPr/>
          <p:nvPr/>
        </p:nvGrpSpPr>
        <p:grpSpPr>
          <a:xfrm>
            <a:off x="5159375" y="3141663"/>
            <a:ext cx="2159000" cy="950912"/>
            <a:chOff x="0" y="0"/>
            <a:chExt cx="1360" cy="599"/>
          </a:xfrm>
        </p:grpSpPr>
        <p:sp>
          <p:nvSpPr>
            <p:cNvPr id="5" name="Rectangle 13"/>
            <p:cNvSpPr/>
            <p:nvPr/>
          </p:nvSpPr>
          <p:spPr>
            <a:xfrm>
              <a:off x="45" y="9"/>
              <a:ext cx="1315" cy="590"/>
            </a:xfrm>
            <a:prstGeom prst="rect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>
                <a:latin typeface="Goudy Old Style" panose="02020502050305020303" pitchFamily="18" charset="0"/>
                <a:ea typeface="汉仪晓波花月圆W" panose="00020600040101010101" charset="-122"/>
              </a:endParaRPr>
            </a:p>
          </p:txBody>
        </p:sp>
        <p:sp>
          <p:nvSpPr>
            <p:cNvPr id="8205" name="Text Box 14"/>
            <p:cNvSpPr txBox="1"/>
            <p:nvPr/>
          </p:nvSpPr>
          <p:spPr>
            <a:xfrm>
              <a:off x="90" y="0"/>
              <a:ext cx="1225" cy="232"/>
            </a:xfrm>
            <a:prstGeom prst="rect">
              <a:avLst/>
            </a:prstGeom>
            <a:noFill/>
            <a:ln w="9525">
              <a:noFill/>
            </a:ln>
            <a:effectLst>
              <a:outerShdw dist="28398" dir="1593903" algn="ctr" rotWithShape="0">
                <a:schemeClr val="tx1"/>
              </a:outerShdw>
            </a:effectLst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b="1">
                  <a:solidFill>
                    <a:srgbClr val="FF0000"/>
                  </a:solidFill>
                  <a:latin typeface="Tahoma" panose="020B0604030504040204" pitchFamily="34" charset="0"/>
                  <a:ea typeface="黑体" panose="02010609060101010101" pitchFamily="49" charset="-122"/>
                </a:rPr>
                <a:t>核心理论</a:t>
              </a:r>
              <a:endParaRPr lang="zh-CN" altLang="en-US" b="1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0" y="282"/>
              <a:ext cx="1360" cy="251"/>
            </a:xfrm>
            <a:prstGeom prst="rect">
              <a:avLst/>
            </a:prstGeom>
            <a:noFill/>
            <a:ln>
              <a:noFill/>
            </a:ln>
            <a:effectLst>
              <a:outerShdw dist="254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  </a:t>
              </a:r>
              <a:r>
                <a:rPr kumimoji="0" 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(</a:t>
              </a: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概念</a:t>
              </a:r>
              <a:r>
                <a:rPr kumimoji="0" 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,</a:t>
              </a: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规律</a:t>
              </a:r>
              <a:r>
                <a:rPr kumimoji="0" 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  <a:sym typeface="+mn-ea"/>
                </a:rPr>
                <a:t>)</a:t>
              </a:r>
              <a:endPara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+mn-ea"/>
              </a:endParaRPr>
            </a:p>
          </p:txBody>
        </p:sp>
      </p:grpSp>
      <p:grpSp>
        <p:nvGrpSpPr>
          <p:cNvPr id="8208" name="Group 16"/>
          <p:cNvGrpSpPr/>
          <p:nvPr/>
        </p:nvGrpSpPr>
        <p:grpSpPr>
          <a:xfrm>
            <a:off x="3216275" y="3140075"/>
            <a:ext cx="1800225" cy="576263"/>
            <a:chOff x="0" y="0"/>
            <a:chExt cx="1134" cy="363"/>
          </a:xfrm>
        </p:grpSpPr>
        <p:sp>
          <p:nvSpPr>
            <p:cNvPr id="6" name="Line 17"/>
            <p:cNvSpPr/>
            <p:nvPr/>
          </p:nvSpPr>
          <p:spPr>
            <a:xfrm flipH="1" flipV="1">
              <a:off x="816" y="137"/>
              <a:ext cx="318" cy="226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grpSp>
          <p:nvGrpSpPr>
            <p:cNvPr id="8209" name="Group 18"/>
            <p:cNvGrpSpPr/>
            <p:nvPr/>
          </p:nvGrpSpPr>
          <p:grpSpPr>
            <a:xfrm>
              <a:off x="0" y="0"/>
              <a:ext cx="816" cy="273"/>
              <a:chOff x="0" y="0"/>
              <a:chExt cx="816" cy="273"/>
            </a:xfrm>
          </p:grpSpPr>
          <p:sp>
            <p:nvSpPr>
              <p:cNvPr id="8211" name="Text Box 1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25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8398" dir="1593903" algn="ctr" rotWithShape="0">
                  <a:schemeClr val="bg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ahoma" panose="020B0604030504040204" pitchFamily="34" charset="0"/>
                    <a:ea typeface="楷体_GB2312" pitchFamily="49" charset="-122"/>
                    <a:cs typeface="+mn-cs"/>
                    <a:sym typeface="+mn-ea"/>
                  </a:rPr>
                  <a:t>物理模型</a:t>
                </a:r>
                <a:endPara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楷体_GB2312" pitchFamily="49" charset="-122"/>
                  <a:cs typeface="+mn-cs"/>
                  <a:sym typeface="+mn-ea"/>
                </a:endParaRPr>
              </a:p>
            </p:txBody>
          </p:sp>
          <p:sp>
            <p:nvSpPr>
              <p:cNvPr id="7" name="Rectangle 20"/>
              <p:cNvSpPr/>
              <p:nvPr/>
            </p:nvSpPr>
            <p:spPr>
              <a:xfrm rot="-5400000">
                <a:off x="272" y="-271"/>
                <a:ext cx="272" cy="816"/>
              </a:xfrm>
              <a:prstGeom prst="rect">
                <a:avLst/>
              </a:prstGeom>
              <a:noFill/>
              <a:ln w="19050" cap="flat" cmpd="sng">
                <a:solidFill>
                  <a:srgbClr val="FF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>
                  <a:latin typeface="Goudy Old Style" panose="02020502050305020303" pitchFamily="18" charset="0"/>
                  <a:ea typeface="汉仪晓波花月圆W" panose="00020600040101010101" charset="-122"/>
                </a:endParaRPr>
              </a:p>
            </p:txBody>
          </p:sp>
        </p:grpSp>
      </p:grpSp>
      <p:grpSp>
        <p:nvGrpSpPr>
          <p:cNvPr id="8213" name="Group 21"/>
          <p:cNvGrpSpPr/>
          <p:nvPr/>
        </p:nvGrpSpPr>
        <p:grpSpPr>
          <a:xfrm>
            <a:off x="7104063" y="3141663"/>
            <a:ext cx="1871662" cy="574675"/>
            <a:chOff x="0" y="0"/>
            <a:chExt cx="1179" cy="362"/>
          </a:xfrm>
        </p:grpSpPr>
        <p:sp>
          <p:nvSpPr>
            <p:cNvPr id="8" name="Line 22"/>
            <p:cNvSpPr/>
            <p:nvPr/>
          </p:nvSpPr>
          <p:spPr>
            <a:xfrm flipV="1">
              <a:off x="0" y="136"/>
              <a:ext cx="363" cy="226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grpSp>
          <p:nvGrpSpPr>
            <p:cNvPr id="8214" name="Group 23"/>
            <p:cNvGrpSpPr/>
            <p:nvPr/>
          </p:nvGrpSpPr>
          <p:grpSpPr>
            <a:xfrm>
              <a:off x="362" y="0"/>
              <a:ext cx="817" cy="273"/>
              <a:chOff x="0" y="0"/>
              <a:chExt cx="817" cy="273"/>
            </a:xfrm>
          </p:grpSpPr>
          <p:sp>
            <p:nvSpPr>
              <p:cNvPr id="9" name="Text Box 24"/>
              <p:cNvSpPr txBox="1">
                <a:spLocks noChangeArrowheads="1"/>
              </p:cNvSpPr>
              <p:nvPr/>
            </p:nvSpPr>
            <p:spPr bwMode="auto">
              <a:xfrm>
                <a:off x="1" y="0"/>
                <a:ext cx="816" cy="25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8398" dir="20006096" algn="ctr" rotWithShape="0">
                  <a:schemeClr val="bg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ahoma" panose="020B0604030504040204" pitchFamily="34" charset="0"/>
                    <a:ea typeface="楷体_GB2312" pitchFamily="49" charset="-122"/>
                    <a:cs typeface="+mn-cs"/>
                    <a:sym typeface="+mn-ea"/>
                  </a:rPr>
                  <a:t>物理方法</a:t>
                </a:r>
                <a:endPara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楷体_GB2312" pitchFamily="49" charset="-122"/>
                  <a:cs typeface="+mn-cs"/>
                  <a:sym typeface="+mn-ea"/>
                </a:endParaRPr>
              </a:p>
            </p:txBody>
          </p:sp>
          <p:sp>
            <p:nvSpPr>
              <p:cNvPr id="8216" name="Rectangle 25"/>
              <p:cNvSpPr/>
              <p:nvPr/>
            </p:nvSpPr>
            <p:spPr>
              <a:xfrm rot="-5400000">
                <a:off x="272" y="-271"/>
                <a:ext cx="272" cy="816"/>
              </a:xfrm>
              <a:prstGeom prst="rect">
                <a:avLst/>
              </a:prstGeom>
              <a:noFill/>
              <a:ln w="19050" cap="flat" cmpd="sng">
                <a:solidFill>
                  <a:srgbClr val="FF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>
                  <a:latin typeface="Goudy Old Style" panose="02020502050305020303" pitchFamily="18" charset="0"/>
                  <a:ea typeface="汉仪晓波花月圆W" panose="00020600040101010101" charset="-122"/>
                </a:endParaRPr>
              </a:p>
            </p:txBody>
          </p:sp>
        </p:grpSp>
      </p:grpSp>
      <p:grpSp>
        <p:nvGrpSpPr>
          <p:cNvPr id="10" name="Group 26"/>
          <p:cNvGrpSpPr/>
          <p:nvPr/>
        </p:nvGrpSpPr>
        <p:grpSpPr>
          <a:xfrm>
            <a:off x="5853113" y="4148138"/>
            <a:ext cx="458787" cy="1641475"/>
            <a:chOff x="0" y="0"/>
            <a:chExt cx="289" cy="1034"/>
          </a:xfrm>
        </p:grpSpPr>
        <p:sp>
          <p:nvSpPr>
            <p:cNvPr id="8218" name="Line 27"/>
            <p:cNvSpPr/>
            <p:nvPr/>
          </p:nvSpPr>
          <p:spPr>
            <a:xfrm flipH="1">
              <a:off x="133" y="0"/>
              <a:ext cx="0" cy="227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grpSp>
          <p:nvGrpSpPr>
            <p:cNvPr id="8219" name="Group 28"/>
            <p:cNvGrpSpPr/>
            <p:nvPr/>
          </p:nvGrpSpPr>
          <p:grpSpPr>
            <a:xfrm>
              <a:off x="0" y="182"/>
              <a:ext cx="289" cy="852"/>
              <a:chOff x="0" y="0"/>
              <a:chExt cx="289" cy="852"/>
            </a:xfrm>
          </p:grpSpPr>
          <p:sp>
            <p:nvSpPr>
              <p:cNvPr id="8221" name="Text Box 2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89" cy="833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8100" algn="ctr" rotWithShape="0">
                  <a:schemeClr val="bg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ahoma" panose="020B0604030504040204" pitchFamily="34" charset="0"/>
                    <a:ea typeface="楷体_GB2312" pitchFamily="49" charset="-122"/>
                    <a:cs typeface="+mn-cs"/>
                    <a:sym typeface="+mn-ea"/>
                  </a:rPr>
                  <a:t>应用延伸</a:t>
                </a:r>
                <a:endPara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楷体_GB2312" pitchFamily="49" charset="-122"/>
                  <a:cs typeface="+mn-cs"/>
                  <a:sym typeface="+mn-ea"/>
                </a:endParaRPr>
              </a:p>
            </p:txBody>
          </p:sp>
          <p:sp>
            <p:nvSpPr>
              <p:cNvPr id="11" name="Rectangle 30"/>
              <p:cNvSpPr/>
              <p:nvPr/>
            </p:nvSpPr>
            <p:spPr>
              <a:xfrm>
                <a:off x="0" y="36"/>
                <a:ext cx="272" cy="816"/>
              </a:xfrm>
              <a:prstGeom prst="rect">
                <a:avLst/>
              </a:prstGeom>
              <a:noFill/>
              <a:ln w="19050" cap="flat" cmpd="sng">
                <a:solidFill>
                  <a:srgbClr val="FF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>
                  <a:latin typeface="Goudy Old Style" panose="02020502050305020303" pitchFamily="18" charset="0"/>
                  <a:ea typeface="汉仪晓波花月圆W" panose="00020600040101010101" charset="-122"/>
                </a:endParaRPr>
              </a:p>
            </p:txBody>
          </p:sp>
        </p:grpSp>
      </p:grpSp>
      <p:sp>
        <p:nvSpPr>
          <p:cNvPr id="12" name="AutoShape 32"/>
          <p:cNvSpPr>
            <a:spLocks noChangeArrowheads="1"/>
          </p:cNvSpPr>
          <p:nvPr/>
        </p:nvSpPr>
        <p:spPr bwMode="auto">
          <a:xfrm>
            <a:off x="2135505" y="1412875"/>
            <a:ext cx="1945005" cy="1102995"/>
          </a:xfrm>
          <a:prstGeom prst="wedgeRoundRectCallout">
            <a:avLst>
              <a:gd name="adj1" fmla="val 132356"/>
              <a:gd name="adj2" fmla="val 41727"/>
              <a:gd name="adj3" fmla="val 16667"/>
            </a:avLst>
          </a:prstGeom>
          <a:solidFill>
            <a:schemeClr val="accent5">
              <a:alpha val="54000"/>
            </a:schemeClr>
          </a:solidFill>
          <a:ln w="76200" cmpd="tri">
            <a:noFill/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物理是实验科学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13" name="AutoShape 33"/>
          <p:cNvSpPr>
            <a:spLocks noChangeArrowheads="1"/>
          </p:cNvSpPr>
          <p:nvPr/>
        </p:nvSpPr>
        <p:spPr bwMode="auto">
          <a:xfrm>
            <a:off x="7751763" y="1196975"/>
            <a:ext cx="1801813" cy="1008063"/>
          </a:xfrm>
          <a:prstGeom prst="wedgeRoundRectCallout">
            <a:avLst>
              <a:gd name="adj1" fmla="val -105329"/>
              <a:gd name="adj2" fmla="val 135514"/>
              <a:gd name="adj3" fmla="val 16667"/>
            </a:avLst>
          </a:prstGeom>
          <a:solidFill>
            <a:schemeClr val="accent5">
              <a:alpha val="54000"/>
            </a:schemeClr>
          </a:solidFill>
          <a:ln w="76200" cmpd="tri">
            <a:noFill/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严密的    理论科学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  <p:sp>
        <p:nvSpPr>
          <p:cNvPr id="8225" name="AutoShape 34"/>
          <p:cNvSpPr>
            <a:spLocks noChangeArrowheads="1"/>
          </p:cNvSpPr>
          <p:nvPr/>
        </p:nvSpPr>
        <p:spPr bwMode="auto">
          <a:xfrm flipH="1">
            <a:off x="7896225" y="4581525"/>
            <a:ext cx="2232025" cy="1223963"/>
          </a:xfrm>
          <a:prstGeom prst="wedgeRoundRectCallout">
            <a:avLst>
              <a:gd name="adj1" fmla="val 25032"/>
              <a:gd name="adj2" fmla="val -132102"/>
              <a:gd name="adj3" fmla="val 16667"/>
            </a:avLst>
          </a:prstGeom>
          <a:solidFill>
            <a:schemeClr val="accent5">
              <a:alpha val="54000"/>
            </a:schemeClr>
          </a:solidFill>
          <a:ln w="76200" cmpd="tri">
            <a:noFill/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具有方法论性质的科学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2136775" y="3933825"/>
            <a:ext cx="2232025" cy="1008063"/>
          </a:xfrm>
          <a:prstGeom prst="wedgeRoundRectCallout">
            <a:avLst>
              <a:gd name="adj1" fmla="val 31222"/>
              <a:gd name="adj2" fmla="val -77245"/>
              <a:gd name="adj3" fmla="val 16667"/>
            </a:avLst>
          </a:prstGeom>
          <a:solidFill>
            <a:schemeClr val="accent5">
              <a:alpha val="54000"/>
            </a:schemeClr>
          </a:solidFill>
          <a:ln w="76200" cmpd="tri">
            <a:noFill/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具有理想化的 模型的科学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  <p:sp>
        <p:nvSpPr>
          <p:cNvPr id="15" name="AutoShape 36"/>
          <p:cNvSpPr>
            <a:spLocks noChangeArrowheads="1"/>
          </p:cNvSpPr>
          <p:nvPr/>
        </p:nvSpPr>
        <p:spPr bwMode="auto">
          <a:xfrm>
            <a:off x="2711450" y="5300663"/>
            <a:ext cx="1944688" cy="1081088"/>
          </a:xfrm>
          <a:prstGeom prst="wedgeRoundRectCallout">
            <a:avLst>
              <a:gd name="adj1" fmla="val 106407"/>
              <a:gd name="adj2" fmla="val -52935"/>
              <a:gd name="adj3" fmla="val 16667"/>
            </a:avLst>
          </a:prstGeom>
          <a:solidFill>
            <a:schemeClr val="accent5">
              <a:alpha val="54000"/>
            </a:schemeClr>
          </a:solidFill>
          <a:ln w="76200" cmpd="tri">
            <a:noFill/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+mn-cs"/>
                <a:sym typeface="+mn-ea"/>
              </a:rPr>
              <a:t>应用广泛的基础科学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4400" y="338455"/>
            <a:ext cx="50825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物理知识系统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五大要素</a:t>
            </a:r>
            <a:endParaRPr lang="zh-CN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8225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5785" t="30725" r="16629" b="18631"/>
          <a:stretch>
            <a:fillRect/>
          </a:stretch>
        </p:blipFill>
        <p:spPr>
          <a:xfrm>
            <a:off x="0" y="1370330"/>
            <a:ext cx="7021195" cy="41167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09995" y="2566988"/>
            <a:ext cx="5881688" cy="2230438"/>
          </a:xfrm>
          <a:prstGeom prst="rect">
            <a:avLst/>
          </a:prstGeom>
          <a:solidFill>
            <a:schemeClr val="accent1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218" name="文本框 1"/>
          <p:cNvSpPr txBox="1"/>
          <p:nvPr/>
        </p:nvSpPr>
        <p:spPr>
          <a:xfrm>
            <a:off x="7021195" y="3329305"/>
            <a:ext cx="4740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知己知彼 树立信心</a:t>
            </a:r>
            <a:endParaRPr lang="zh-CN" altLang="en-US" sz="4000" b="1">
              <a:solidFill>
                <a:schemeClr val="bg1"/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62165" y="1918335"/>
            <a:ext cx="887095" cy="876300"/>
          </a:xfrm>
          <a:prstGeom prst="rect">
            <a:avLst/>
          </a:prstGeom>
          <a:solidFill>
            <a:schemeClr val="accent1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文本框 5"/>
          <p:cNvSpPr txBox="1"/>
          <p:nvPr/>
        </p:nvSpPr>
        <p:spPr>
          <a:xfrm>
            <a:off x="7259320" y="2003425"/>
            <a:ext cx="6934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  <a:sym typeface="+mn-ea"/>
              </a:rPr>
              <a:t>一</a:t>
            </a:r>
            <a:endParaRPr lang="zh-CN" altLang="en-US" sz="4000" b="1">
              <a:solidFill>
                <a:schemeClr val="bg1"/>
              </a:solidFill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218" grpId="0"/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 txBox="1"/>
          <p:nvPr/>
        </p:nvSpPr>
        <p:spPr>
          <a:xfrm>
            <a:off x="1893888" y="542925"/>
            <a:ext cx="30988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3200">
              <a:solidFill>
                <a:srgbClr val="2D44A4"/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endParaRPr lang="zh-CN" altLang="zh-CN" sz="3200" b="1"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  <p:sp>
        <p:nvSpPr>
          <p:cNvPr id="12291" name="Rectangle 3"/>
          <p:cNvSpPr>
            <a:spLocks noGrp="1" noRot="1"/>
          </p:cNvSpPr>
          <p:nvPr/>
        </p:nvSpPr>
        <p:spPr>
          <a:xfrm>
            <a:off x="1775460" y="1367790"/>
            <a:ext cx="7979410" cy="33655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1、平稳创新引领课改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2、注重能力体现探究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3、贴近生活关注科技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4、注重对物理图形、图象处理问题能力考查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5、注重实验能力的考查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</a:rPr>
              <a:t>6、新物理情景的试题难以推出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4400" y="338455"/>
            <a:ext cx="79406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近几年高考理综物理试题的微调变化与启示</a:t>
            </a:r>
            <a:endParaRPr lang="zh-CN" altLang="zh-CN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indent="0" algn="r">
              <a:buFont typeface="Arial" panose="020B0604020202020204" pitchFamily="34" charset="0"/>
              <a:buChar char="•"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11266" name="Rectangle 2"/>
          <p:cNvSpPr>
            <a:spLocks noGrp="1" noRot="1"/>
          </p:cNvSpPr>
          <p:nvPr>
            <p:ph type="title"/>
          </p:nvPr>
        </p:nvSpPr>
        <p:spPr>
          <a:xfrm>
            <a:off x="1275715" y="1171575"/>
            <a:ext cx="4344670" cy="679450"/>
          </a:xfrm>
        </p:spPr>
        <p:txBody>
          <a:bodyPr wrap="square" lIns="91440" tIns="45720" rIns="91440" bIns="45720" anchor="ctr"/>
          <a:lstStyle/>
          <a:p>
            <a:r>
              <a:rPr lang="zh-CN" altLang="en-US" sz="2400" b="1">
                <a:solidFill>
                  <a:schemeClr val="hlink"/>
                </a:solidFill>
                <a:latin typeface="汉仪晓波花月圆W" panose="00020600040101010101" charset="-122"/>
                <a:cs typeface="汉仪晓波花月圆W" panose="00020600040101010101" charset="-122"/>
              </a:rPr>
              <a:t>1、平稳创新引领课改</a:t>
            </a:r>
            <a:endParaRPr lang="zh-CN" altLang="en-US" sz="2400" b="1">
              <a:solidFill>
                <a:schemeClr val="hlink"/>
              </a:solidFill>
              <a:latin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62468" y="1851025"/>
            <a:ext cx="8153400" cy="25923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cs typeface="汉仪晓波花月圆W" panose="00020600040101010101" charset="-122"/>
              </a:rPr>
              <a:t>稳定为主   适度创新   体现新课程理念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cs typeface="汉仪晓波花月圆W" panose="00020600040101010101" charset="-122"/>
              </a:rPr>
              <a:t>试题表述科学   规范   设计合理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cs typeface="汉仪晓波花月圆W" panose="00020600040101010101" charset="-122"/>
              </a:rPr>
              <a:t>各模块比例恰当   难易梯度设置得当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cs typeface="汉仪晓波花月圆W" panose="00020600040101010101" charset="-122"/>
              </a:rPr>
              <a:t>围绕考纲   注重基础    突出学科主体知识   核心思维方法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13316" name="Rectangle 4"/>
          <p:cNvSpPr>
            <a:spLocks noGrp="1" noRot="1" noChangeArrowheads="1"/>
          </p:cNvSpPr>
          <p:nvPr/>
        </p:nvSpPr>
        <p:spPr bwMode="auto">
          <a:xfrm>
            <a:off x="1882140" y="3729355"/>
            <a:ext cx="8064500" cy="280860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2、注重能力体现探究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体验探究过程 了解研究方法  培养思维习惯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立足新课标  注重分过程   体现解决问题能力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3、贴近生活关注科技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晓波花月圆W" panose="00020600040101010101" charset="-122"/>
                <a:ea typeface="汉仪晓波花月圆W" panose="00020600040101010101" charset="-122"/>
                <a:cs typeface="汉仪晓波花月圆W" panose="00020600040101010101" charset="-122"/>
              </a:rPr>
              <a:t>联系实际   彰显时代特色</a:t>
            </a:r>
            <a:endParaRPr kumimoji="0" lang="zh-CN" altLang="en-US" sz="20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24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240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240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汉仪晓波花月圆W" panose="00020600040101010101" charset="-122"/>
              <a:ea typeface="汉仪晓波花月圆W" panose="00020600040101010101" charset="-122"/>
              <a:cs typeface="汉仪晓波花月圆W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338455"/>
            <a:ext cx="79406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汉仪晓波花月圆W" panose="00020600040101010101" charset="-122"/>
                <a:ea typeface="汉仪晓波花月圆W" panose="00020600040101010101" charset="-122"/>
                <a:sym typeface="+mn-ea"/>
              </a:rPr>
              <a:t>近几年高考理综物理试题的微调变化与启示</a:t>
            </a:r>
            <a:endParaRPr lang="zh-CN" altLang="zh-CN" sz="3200" b="1">
              <a:solidFill>
                <a:schemeClr val="tx1">
                  <a:lumMod val="75000"/>
                  <a:lumOff val="25000"/>
                </a:schemeClr>
              </a:solidFill>
              <a:latin typeface="汉仪晓波花月圆W" panose="00020600040101010101" charset="-122"/>
              <a:ea typeface="汉仪晓波花月圆W" panose="00020600040101010101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  <p:bldP spid="13316" grpId="0"/>
      <p:bldP spid="2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9600,&quot;width&quot;:14400}"/>
  <p:tag name="REFSHAPE" val="987540580"/>
</p:tagLst>
</file>

<file path=ppt/tags/tag2.xml><?xml version="1.0" encoding="utf-8"?>
<p:tagLst xmlns:p="http://schemas.openxmlformats.org/presentationml/2006/main">
  <p:tag name="KSO_WM_UNIT_PLACING_PICTURE_USER_VIEWPORT" val="{&quot;height&quot;:8895,&quot;width&quot;:14400}"/>
  <p:tag name="REFSHAPE" val="106953693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汉仪晓波花月圆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3136</Words>
  <Application>WPS 演示</Application>
  <PresentationFormat>自定义</PresentationFormat>
  <Paragraphs>289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23</vt:i4>
      </vt:variant>
    </vt:vector>
  </HeadingPairs>
  <TitlesOfParts>
    <vt:vector size="54" baseType="lpstr">
      <vt:lpstr>Arial</vt:lpstr>
      <vt:lpstr>宋体</vt:lpstr>
      <vt:lpstr>Wingdings</vt:lpstr>
      <vt:lpstr>汉仪晓波花月圆W</vt:lpstr>
      <vt:lpstr>汉仪雪君体繁</vt:lpstr>
      <vt:lpstr>汉仪雅酷黑W</vt:lpstr>
      <vt:lpstr>汉仪雪君体简</vt:lpstr>
      <vt:lpstr>楷体</vt:lpstr>
      <vt:lpstr>Goudy Old Style</vt:lpstr>
      <vt:lpstr>Tahoma</vt:lpstr>
      <vt:lpstr>楷体_GB2312</vt:lpstr>
      <vt:lpstr>黑体</vt:lpstr>
      <vt:lpstr>Wingdings 2</vt:lpstr>
      <vt:lpstr>Calibri</vt:lpstr>
      <vt:lpstr>微软雅黑</vt:lpstr>
      <vt:lpstr>Arial Unicode MS</vt:lpstr>
      <vt:lpstr>Times New Roman</vt:lpstr>
      <vt:lpstr>新宋体</vt:lpstr>
      <vt:lpstr>PMingLiU-ExtB</vt:lpstr>
      <vt:lpstr>Calibri Light</vt:lpstr>
      <vt:lpstr>Wingdings</vt:lpstr>
      <vt:lpstr>华文楷体</vt:lpstr>
      <vt:lpstr>Impact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1、平稳创新引领课改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三、反思及建议 </vt:lpstr>
      <vt:lpstr>三、反思及建议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红星</dc:creator>
  <cp:lastModifiedBy>Administrator</cp:lastModifiedBy>
  <cp:revision>26</cp:revision>
  <dcterms:created xsi:type="dcterms:W3CDTF">2018-06-29T10:29:00Z</dcterms:created>
  <dcterms:modified xsi:type="dcterms:W3CDTF">2021-08-30T03:02:12Z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