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4391BF-ADDE-4C93-9550-33261CBB8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C9ACBA0-C9B6-4683-9176-0CD2C965E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3FCD98-9A2B-4ED9-8520-A78D33D9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7F8D9B-309B-4DB1-A122-E16BA974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166A58-5208-422F-BC1D-B595ADB2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64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27FDDF-57EE-4FB2-A98D-1FD990E1C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06A2B1-D3B6-4B42-AA38-D0B721549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5E1397-BFFD-4EFE-B6A1-C11C383EB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41D27C-66B6-4B9B-9C32-BC8A7281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DB8C96-739E-4639-B304-85FADD87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8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CB40045-7B6D-4EDB-9936-5CE7C1EC4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B1C7D72-3A47-4350-A219-78E1F646F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098D32-8FFD-4DE2-937A-5D8780741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69AF8-2788-40D4-973D-CBEFB3E6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6A9194-6F71-41E8-A3D3-08C2D387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225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FA8082-F632-4200-8C24-E92EE224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114668-F4FB-46B0-91BA-EDD624DFC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8445C3-560F-421F-8851-544507D3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5DDB5F-C766-4272-81BE-B8E7A8F5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609585-D34C-4E1B-B1A7-EC801047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54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FF0C05-322A-41DA-AFE2-DD4887C0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9E3EA2-BC9B-4C6F-9559-34E2FEFDA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FB4E8F-9DB7-4E1A-B003-5ED20E5A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2B331B-CB06-4556-B76D-776F93D4A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9497C6-8CF1-470D-859D-E48E0E77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12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25B9F4-FA78-42F8-A340-2EA4B2297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5A47B-5775-487C-BAB4-54AA3F86A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7DB230-4FA2-4ED6-90BC-DB306C4EE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1175B7-642C-46B5-9A90-78E70750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2E7EAF-D6F0-4FBB-94C1-C9DAC18B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ECAA9E-2CC1-45DE-B3D0-E4536706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35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4742C6-B9EE-4056-A1FA-17248AE6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9A7E39-D39E-4FCB-AC88-F9C068507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EE4BCC-3FF9-454B-AA1D-4F83DF72D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542E291-C6DA-41ED-88CF-EE2ABD4E6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7923BD6-7AC1-4ECB-B6CA-96512E604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B9926BC-BDDD-486C-931B-19B766D7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847F6B7-5777-431C-A48E-6ADDA74D4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B20BAF0-0D31-4779-9CA5-4E0B96C9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3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7B1FB7-A5CF-4ABE-A288-70A36637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29674F-9AD2-4C59-A0A8-37C158EB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FCB7022-5BA8-48FD-83E6-345E5B4E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A133F0B-E26D-40C6-863A-DBAEE48C1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283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067E49C-05D4-4BF3-A752-C10607522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C8DF7BD-F893-4BDD-ABCF-3FB37F95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C781B2-9352-4FFC-9375-D5A86F17C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57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5228D-8933-40A1-9C98-E138751A3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4B7632-AFDD-4FA0-B636-A289F7C3F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CF12F6-2384-4856-9A4F-BF2A4E4CE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0D15302-C7F7-4E5D-9FC8-BE0E9790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104942A-9279-4FDA-8747-69A50B6C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F588EF-C7C0-4196-8E0D-CA8A1976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2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28CF14-F6ED-411C-870A-95AC9C829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835A002-B3A6-4713-A027-BB4C90141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5B877F5-942B-442E-87EA-4D2470BBC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3E3FE48-3AC4-478F-A8E7-BE0FF245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EB6AC6A-3C48-4DC5-A356-938E84DB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87352C-185D-41E8-920F-52FC352F6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3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D7C826F-2E86-49EF-A3E9-0AF0B29A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F30179-7FF9-4CC7-B6C5-07AFD9504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812290-FEA0-460C-B63D-14F8EBB34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D2DCD-7653-4D17-B5D3-71067961E451}" type="datetimeFigureOut">
              <a:rPr lang="zh-CN" altLang="en-US" smtClean="0"/>
              <a:t>2021/5/17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A707E5-EC8A-45A9-B217-D2E9F5953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CCA04-17B2-4EB3-9EC7-EDC85D7F8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4C538-94DF-4605-9BB5-CC1E168147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98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6">
            <a:extLst>
              <a:ext uri="{FF2B5EF4-FFF2-40B4-BE49-F238E27FC236}">
                <a16:creationId xmlns:a16="http://schemas.microsoft.com/office/drawing/2014/main" id="{D6BFEF37-A71A-4BB1-B291-6617671F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0451" y="1408147"/>
            <a:ext cx="336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酶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id="{CB37B9C1-3B92-4AAB-801B-C45A7F689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2618" y="1006353"/>
            <a:ext cx="333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酶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8F493C75-3B7C-4904-93F9-A6E7F90A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655"/>
            <a:ext cx="119314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氧化分解   二氧化碳和水   大量能量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不彻底的氧化产物   少量能量 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811685C8-9DE8-435A-B0F7-004A53312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9528" y="207818"/>
            <a:ext cx="90973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  _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细胞质基质   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kumimoji="0" lang="en-US" altLang="zh-CN" sz="2400" b="1" i="0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2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丙酮酸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+ 4[H] +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能量（少）</a:t>
            </a: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34C7ED2-83CD-4631-8231-70797AC68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90" y="739714"/>
            <a:ext cx="904523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线粒体     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丙酮酸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+ 6H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       6CO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+ 20[H] +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能量（少）</a:t>
            </a: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线粒体      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24[H]  +  6O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12 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O  + 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能量（大量）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381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1CFBA581-BD22-463C-A5AC-689386179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49" y="1807966"/>
            <a:ext cx="1173430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  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细胞质基质    </a:t>
            </a:r>
            <a:endParaRPr kumimoji="0" lang="zh-CN" altLang="zh-CN" sz="2400" b="1" i="0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zh-CN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②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2C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丙酮酸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)→2C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OH+2CO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能量（或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2C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kumimoji="0" lang="en-US" altLang="zh-CN" sz="2400" b="1" i="0" strike="noStrike" cap="none" normalizeH="0" baseline="-3000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能量）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  马铃薯块茎，甜菜块根，玉米胚乳        乳酸  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5. 2870KJ    196.65KJ  </a:t>
            </a:r>
            <a:endParaRPr kumimoji="0" lang="en-US" altLang="zh-CN" sz="2400" b="1" i="0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6.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为生物体生命活动提供能量      为体内其他化合物的合成提供原料   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_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线粒体，叶绿体，细胞质基质      线粒体，细胞质基质    。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7. _1∶3_ </a:t>
            </a:r>
            <a:endParaRPr kumimoji="0" lang="en-US" altLang="zh-CN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8.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有氧呼吸   无氧呼吸  有氧呼吸与无氧呼吸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9.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有氧呼吸、光反应、无氧呼吸 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细胞质基质 、叶绿体基粒、线粒体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10.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1∶6∶6  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1∶2∶2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   （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1∶3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。（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 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3∶4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11 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无氧呼吸中葡萄糖中能量大部分储存在酒精或乳酸中，少部分释放，而释放的能量</a:t>
            </a:r>
            <a:endParaRPr kumimoji="0" lang="en-US" altLang="zh-CN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大部分以热能形式散失，少部分生成</a:t>
            </a:r>
            <a:r>
              <a:rPr kumimoji="0" lang="en-US" altLang="zh-CN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ATP</a:t>
            </a:r>
            <a:r>
              <a:rPr kumimoji="0" lang="zh-CN" altLang="en-US" sz="2400" b="1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l"/>
              </a:tabLst>
            </a:pPr>
            <a:endParaRPr kumimoji="0" lang="zh-CN" altLang="en-US" sz="24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8">
            <a:extLst>
              <a:ext uri="{FF2B5EF4-FFF2-40B4-BE49-F238E27FC236}">
                <a16:creationId xmlns:a16="http://schemas.microsoft.com/office/drawing/2014/main" id="{59AB0F54-03DA-44DC-9E40-30021A6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603" y="470284"/>
            <a:ext cx="33655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酶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C45989E9-0298-46FF-8A86-5007EEF839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55880" y="866974"/>
            <a:ext cx="539139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CE2E703C-7C41-44F9-8420-7E93E66E84B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74536" y="1869812"/>
            <a:ext cx="548379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62B8ECF3-8BE6-4011-B4EC-41ACA463E3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80451" y="1408147"/>
            <a:ext cx="489386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文本框 8">
            <a:extLst>
              <a:ext uri="{FF2B5EF4-FFF2-40B4-BE49-F238E27FC236}">
                <a16:creationId xmlns:a16="http://schemas.microsoft.com/office/drawing/2014/main" id="{376F6144-27A8-4ABD-8980-9574A1044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577" y="2183961"/>
            <a:ext cx="33655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酶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471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623819B-A276-4A25-8C6B-8065696897F2}"/>
              </a:ext>
            </a:extLst>
          </p:cNvPr>
          <p:cNvSpPr/>
          <p:nvPr/>
        </p:nvSpPr>
        <p:spPr>
          <a:xfrm>
            <a:off x="0" y="1916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b="1">
                <a:latin typeface="Times New Roman" panose="02020603050405020304" pitchFamily="18" charset="0"/>
              </a:rPr>
              <a:t>提升训练</a:t>
            </a:r>
            <a:endParaRPr lang="zh-CN" altLang="zh-CN" sz="1400">
              <a:latin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F987B6-92A9-488D-B07A-2644579757A6}"/>
              </a:ext>
            </a:extLst>
          </p:cNvPr>
          <p:cNvSpPr/>
          <p:nvPr/>
        </p:nvSpPr>
        <p:spPr>
          <a:xfrm>
            <a:off x="119241" y="561004"/>
            <a:ext cx="11953518" cy="113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1317625" algn="l"/>
                <a:tab pos="2639060" algn="l"/>
                <a:tab pos="3956685" algn="l"/>
              </a:tabLst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）丙酮酸 细胞质基质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）峭 线粒体内膜上含有许多与有氧呼吸有关的酶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17625" algn="l"/>
                <a:tab pos="2639060" algn="l"/>
                <a:tab pos="3956685" algn="l"/>
              </a:tabLst>
            </a:pP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）线粒体基质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）①②③⑤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(5)5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F3F0413-FF93-4AFB-8461-21ECF992E71A}"/>
              </a:ext>
            </a:extLst>
          </p:cNvPr>
          <p:cNvSpPr/>
          <p:nvPr/>
        </p:nvSpPr>
        <p:spPr>
          <a:xfrm>
            <a:off x="0" y="2263585"/>
            <a:ext cx="11715036" cy="4459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）萌发种子中的还原糖显著增多；种子中的脂肪大量水解，一部分水参与形成了水解产物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）无氧呼吸；氧气吸收量很少，而二氧化碳释放量很多；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=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）已经死亡的发芽种子和蒸馏水；用于校正装置甲和乙内因物理因素（或非生物因素）引起的容积变化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4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）①装置甲液滴左移，装置乙液滴不动，则只进行有氧呼吸；②装置甲液滴不动，装置乙液滴右移，则只进行无氧呼吸；③装置甲液滴左移，装置乙液滴右移，则既进行有氧呼吸又进行无氧呼吸</a:t>
            </a:r>
            <a:endParaRPr lang="zh-CN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714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FE70937-4EAB-41E7-9E38-D828C5CE9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23173"/>
              </p:ext>
            </p:extLst>
          </p:nvPr>
        </p:nvGraphicFramePr>
        <p:xfrm>
          <a:off x="2028167" y="1853976"/>
          <a:ext cx="9099380" cy="1215517"/>
        </p:xfrm>
        <a:graphic>
          <a:graphicData uri="http://schemas.openxmlformats.org/drawingml/2006/table">
            <a:tbl>
              <a:tblPr firstRow="1" firstCol="1" bandRow="1"/>
              <a:tblGrid>
                <a:gridCol w="3050270">
                  <a:extLst>
                    <a:ext uri="{9D8B030D-6E8A-4147-A177-3AD203B41FA5}">
                      <a16:colId xmlns:a16="http://schemas.microsoft.com/office/drawing/2014/main" val="2512010237"/>
                    </a:ext>
                  </a:extLst>
                </a:gridCol>
                <a:gridCol w="1335806">
                  <a:extLst>
                    <a:ext uri="{9D8B030D-6E8A-4147-A177-3AD203B41FA5}">
                      <a16:colId xmlns:a16="http://schemas.microsoft.com/office/drawing/2014/main" val="2583069411"/>
                    </a:ext>
                  </a:extLst>
                </a:gridCol>
                <a:gridCol w="774348">
                  <a:extLst>
                    <a:ext uri="{9D8B030D-6E8A-4147-A177-3AD203B41FA5}">
                      <a16:colId xmlns:a16="http://schemas.microsoft.com/office/drawing/2014/main" val="3954326576"/>
                    </a:ext>
                  </a:extLst>
                </a:gridCol>
                <a:gridCol w="904424">
                  <a:extLst>
                    <a:ext uri="{9D8B030D-6E8A-4147-A177-3AD203B41FA5}">
                      <a16:colId xmlns:a16="http://schemas.microsoft.com/office/drawing/2014/main" val="1832640801"/>
                    </a:ext>
                  </a:extLst>
                </a:gridCol>
                <a:gridCol w="1517266">
                  <a:extLst>
                    <a:ext uri="{9D8B030D-6E8A-4147-A177-3AD203B41FA5}">
                      <a16:colId xmlns:a16="http://schemas.microsoft.com/office/drawing/2014/main" val="2668652412"/>
                    </a:ext>
                  </a:extLst>
                </a:gridCol>
                <a:gridCol w="1517266">
                  <a:extLst>
                    <a:ext uri="{9D8B030D-6E8A-4147-A177-3AD203B41FA5}">
                      <a16:colId xmlns:a16="http://schemas.microsoft.com/office/drawing/2014/main" val="1915012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℃</a:t>
                      </a: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298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气体产生速率</a:t>
                      </a: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mL</a:t>
                      </a:r>
                      <a:r>
                        <a:rPr lang="zh-CN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en-US" sz="2400" b="1" kern="100" baseline="300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-1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39458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21CE522-B356-4413-BD00-BD78EF618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959"/>
            <a:ext cx="1191223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（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）降低；酵母菌进行无氧呼吸，产生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CO</a:t>
            </a:r>
            <a:r>
              <a:rPr kumimoji="0" lang="en-US" altLang="zh-CN" sz="2400" b="1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溶于培养液中形成碳酸，使培养</a:t>
            </a:r>
            <a:endParaRPr kumimoji="0" lang="en-US" altLang="zh-CN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液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降低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）不添加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NaCl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，用其他无机盐代替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NaCl</a:t>
            </a:r>
            <a:endParaRPr kumimoji="0" lang="en-US" altLang="zh-CN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）由于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pH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升高，使酵母菌体内与无氧呼吸有关的酶活性降低，使无氧呼吸速率下降</a:t>
            </a:r>
            <a:endParaRPr kumimoji="0" lang="zh-CN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2CA5062-5F9B-4709-AB18-7731B5652E69}"/>
              </a:ext>
            </a:extLst>
          </p:cNvPr>
          <p:cNvSpPr/>
          <p:nvPr/>
        </p:nvSpPr>
        <p:spPr>
          <a:xfrm>
            <a:off x="188363" y="3353995"/>
            <a:ext cx="11535507" cy="335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）遮光；光照条件下，黑藻进行光合作用，消耗装置中的二氧化碳，并产生氧气，呼吸作用就不再是导致红色液滴移动的唯一因素，会对实验结果产生干扰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0.5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；如果呼吸底物中出现一定量富含氢的油脂或蛋白质物质，呼吸熵会小于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zh-CN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）葡萄糖；一方面，可以杀死葡萄糖溶液中的细菌等微生物，排除其他微生物对实验结果的影响；另一方面，可以排出葡萄糖溶液中相关气体，避免对实验结果产生干扰</a:t>
            </a:r>
          </a:p>
        </p:txBody>
      </p:sp>
    </p:spTree>
    <p:extLst>
      <p:ext uri="{BB962C8B-B14F-4D97-AF65-F5344CB8AC3E}">
        <p14:creationId xmlns:p14="http://schemas.microsoft.com/office/powerpoint/2010/main" val="52146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599</Words>
  <Application>Microsoft Office PowerPoint</Application>
  <PresentationFormat>宽屏</PresentationFormat>
  <Paragraphs>50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2021-05-17T11:21:57Z</dcterms:created>
  <dcterms:modified xsi:type="dcterms:W3CDTF">2021-05-17T11:45:21Z</dcterms:modified>
</cp:coreProperties>
</file>